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1"/>
  </p:notesMasterIdLst>
  <p:handoutMasterIdLst>
    <p:handoutMasterId r:id="rId32"/>
  </p:handoutMasterIdLst>
  <p:sldIdLst>
    <p:sldId id="419" r:id="rId2"/>
    <p:sldId id="259" r:id="rId3"/>
    <p:sldId id="260" r:id="rId4"/>
    <p:sldId id="263" r:id="rId5"/>
    <p:sldId id="387" r:id="rId6"/>
    <p:sldId id="414" r:id="rId7"/>
    <p:sldId id="388" r:id="rId8"/>
    <p:sldId id="389" r:id="rId9"/>
    <p:sldId id="390" r:id="rId10"/>
    <p:sldId id="391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4" r:id="rId21"/>
    <p:sldId id="412" r:id="rId22"/>
    <p:sldId id="405" r:id="rId23"/>
    <p:sldId id="406" r:id="rId24"/>
    <p:sldId id="407" r:id="rId25"/>
    <p:sldId id="408" r:id="rId26"/>
    <p:sldId id="417" r:id="rId27"/>
    <p:sldId id="416" r:id="rId28"/>
    <p:sldId id="409" r:id="rId29"/>
    <p:sldId id="420" r:id="rId30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3300"/>
    <a:srgbClr val="AF220B"/>
    <a:srgbClr val="AC0E34"/>
    <a:srgbClr val="FDEEE9"/>
    <a:srgbClr val="FADACE"/>
    <a:srgbClr val="FCE0E7"/>
    <a:srgbClr val="F694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95606" autoAdjust="0"/>
  </p:normalViewPr>
  <p:slideViewPr>
    <p:cSldViewPr>
      <p:cViewPr varScale="1">
        <p:scale>
          <a:sx n="89" d="100"/>
          <a:sy n="89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4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54FF0-891F-4823-B1E1-B8DB12EBF545}" type="datetimeFigureOut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8737A-C7D3-442A-AFE8-1CF91FF3DD6B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D608A-C0FA-4788-A927-5F90AD02E4F9}" type="datetimeFigureOut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5C25B8-CCC7-4512-9856-68E69E98ADC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A0DA6-AD43-4517-AAF8-2EA42AA2B1CF}" type="slidenum">
              <a:rPr lang="tr-TR" altLang="tr-TR">
                <a:latin typeface="Calibri" panose="020F0502020204030204" pitchFamily="34" charset="0"/>
              </a:rPr>
              <a:pPr/>
              <a:t>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5E857-715B-47D9-86E1-EA8B6D03C4F7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2A7C0-E59B-40AD-AC61-AE0E786E7048}" type="slidenum">
              <a:rPr lang="tr-TR" altLang="tr-TR">
                <a:latin typeface="Calibri" panose="020F0502020204030204" pitchFamily="34" charset="0"/>
              </a:rPr>
              <a:pPr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91C08-2254-4D9A-AE2D-2AD89C3BAD82}" type="slidenum">
              <a:rPr lang="tr-TR" altLang="tr-TR">
                <a:latin typeface="Calibri" panose="020F0502020204030204" pitchFamily="34" charset="0"/>
              </a:rPr>
              <a:pPr/>
              <a:t>23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1BC-8D30-49C2-97AD-1A71231FE856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6D513D-ABB6-4B9E-AFE7-33883A8C7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09315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84D-299F-4E46-A1D5-A888B16808A0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1658-2788-4D67-9CDB-044EC93F26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600362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EA5C-39C4-41AD-86CB-E5BC685C83E9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4A2-D2A1-4FFD-B314-F3CA55C77D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3035090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A38-1015-4CC2-BD66-6F706D162CE9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DFED-CB29-4036-B195-C254AF849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9443104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9806-BB79-4AC7-9708-7E61C0AA24A1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7A8B-C0DA-4C4F-B5ED-04BA690305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8107111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A8ED-D62E-4F28-B085-0280071E63EA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115F-EA7F-458E-950F-38926CF639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4992682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B967-E76B-4158-8165-92F0D66EFC60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5E49-5DAE-4600-AE4C-9577A946A6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3209396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A93-76EE-4709-A548-7294DCEECC4D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6F1-4487-48ED-9E52-7D76B0B40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531795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69FE-6623-4C38-ADB3-0064D0E960C2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4DE-5D56-486D-B4CC-E68086DB32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2676165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8" descr="C:\Users\atinc.atalay\Desktop\DIABGM-Oluşum\Logolar\TC-Yeni-Logo-T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4463"/>
            <a:ext cx="15097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722-9EE6-49F1-942D-0468001CB8B7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1DC7-506A-406C-BA80-0BD2C3EC238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7737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4B97-4396-486A-9895-AA26018570CB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686F6-05D7-4F1A-B77E-4CF9DB7A0C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885299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FBCB8-01EB-4474-9601-BAFA81291B5B}" type="datetime1">
              <a:rPr lang="tr-TR"/>
              <a:pPr>
                <a:defRPr/>
              </a:pPr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6695ECB1-00D4-4051-86D0-5911BD78211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5" r:id="rId8"/>
    <p:sldLayoutId id="2147483796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755650" y="3573463"/>
            <a:ext cx="7654925" cy="647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Wingdings 2" pitchFamily="18" charset="2"/>
              <a:buNone/>
              <a:defRPr/>
            </a:pPr>
            <a:r>
              <a:rPr lang="tr-TR" altLang="tr-TR" sz="3600" dirty="0" smtClean="0">
                <a:solidFill>
                  <a:srgbClr val="AF220B"/>
                </a:solidFill>
                <a:latin typeface="+mj-lt"/>
                <a:cs typeface="Tahoma" pitchFamily="34" charset="0"/>
              </a:rPr>
              <a:t>VEREM HASTALIĞI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619671" y="333375"/>
            <a:ext cx="5255791" cy="1511300"/>
          </a:xfrm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</a:t>
            </a:r>
            <a: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  <a:b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Sağlığı Genel Müdürlüğü</a:t>
            </a:r>
            <a:b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Daire Başkanlığı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9923" cy="1584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95288" y="1628775"/>
            <a:ext cx="8064500" cy="7620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r-TR" sz="2200">
                <a:solidFill>
                  <a:srgbClr val="800000"/>
                </a:solidFill>
                <a:cs typeface="Tahoma" panose="020B0604030504040204" pitchFamily="34" charset="0"/>
              </a:rPr>
              <a:t>Tedavi olmayan bir </a:t>
            </a:r>
            <a:r>
              <a:rPr lang="tr-TR" altLang="tr-TR" sz="2200">
                <a:solidFill>
                  <a:srgbClr val="800000"/>
                </a:solidFill>
              </a:rPr>
              <a:t>verem</a:t>
            </a:r>
            <a:r>
              <a:rPr lang="th-TH" altLang="tr-TR" sz="2200">
                <a:solidFill>
                  <a:srgbClr val="800000"/>
                </a:solidFill>
                <a:cs typeface="Tahoma" panose="020B0604030504040204" pitchFamily="34" charset="0"/>
              </a:rPr>
              <a:t> hastas</a:t>
            </a:r>
            <a:r>
              <a:rPr lang="tr-TR" altLang="tr-TR" sz="2200">
                <a:solidFill>
                  <a:srgbClr val="800000"/>
                </a:solidFill>
              </a:rPr>
              <a:t>ı </a:t>
            </a:r>
            <a:r>
              <a:rPr lang="th-TH" altLang="tr-TR" sz="2200">
                <a:solidFill>
                  <a:srgbClr val="800000"/>
                </a:solidFill>
                <a:cs typeface="Tahoma" panose="020B0604030504040204" pitchFamily="34" charset="0"/>
              </a:rPr>
              <a:t>her yıl yaklaşık 10-15 kişiyi enfekte eder</a:t>
            </a:r>
            <a:r>
              <a:rPr lang="tr-TR" altLang="tr-TR" sz="2200">
                <a:solidFill>
                  <a:srgbClr val="800000"/>
                </a:solidFill>
                <a:cs typeface="Tahoma" panose="020B0604030504040204" pitchFamily="34" charset="0"/>
              </a:rPr>
              <a:t>.</a:t>
            </a:r>
            <a:endParaRPr lang="th-TH" altLang="tr-TR" sz="2200">
              <a:solidFill>
                <a:srgbClr val="800000"/>
              </a:solidFill>
              <a:cs typeface="Tahoma" panose="020B0604030504040204" pitchFamily="34" charset="0"/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188" y="242093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(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h-TH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edavi olmayan dirençli bir hasta da dirençli mikropları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bulaştırır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.)</a:t>
            </a:r>
            <a:endParaRPr lang="th-TH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</p:txBody>
      </p:sp>
      <p:pic>
        <p:nvPicPr>
          <p:cNvPr id="15364" name="Picture 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43288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627313" y="4230688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>
              <a:latin typeface="Verdana" panose="020B0604030504040204" pitchFamily="34" charset="0"/>
            </a:endParaRPr>
          </a:p>
        </p:txBody>
      </p:sp>
      <p:pic>
        <p:nvPicPr>
          <p:cNvPr id="15366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593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98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957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5" descr="ma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7626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468313" y="5954713"/>
            <a:ext cx="2092325" cy="4270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200">
                <a:solidFill>
                  <a:srgbClr val="800000"/>
                </a:solidFill>
              </a:rPr>
              <a:t>Verem</a:t>
            </a:r>
            <a:r>
              <a:rPr lang="th-TH" altLang="tr-TR" sz="2200">
                <a:solidFill>
                  <a:srgbClr val="800000"/>
                </a:solidFill>
              </a:rPr>
              <a:t> hastası</a:t>
            </a:r>
            <a:endParaRPr lang="tr-TR" altLang="tr-TR" sz="2200">
              <a:solidFill>
                <a:srgbClr val="800000"/>
              </a:solidFill>
            </a:endParaRPr>
          </a:p>
        </p:txBody>
      </p:sp>
      <p:sp>
        <p:nvSpPr>
          <p:cNvPr id="24" name="3 Yuvarlatılmış Dikdörtgen"/>
          <p:cNvSpPr>
            <a:spLocks noChangeArrowheads="1"/>
          </p:cNvSpPr>
          <p:nvPr/>
        </p:nvSpPr>
        <p:spPr bwMode="auto">
          <a:xfrm>
            <a:off x="971550" y="404813"/>
            <a:ext cx="5932488" cy="1236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5288" y="1989138"/>
            <a:ext cx="8424862" cy="44640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smtClean="0"/>
              <a:t>Solunum yoluyla alınan verem mikrobu </a:t>
            </a:r>
            <a:r>
              <a:rPr lang="tr-TR" altLang="tr-TR" sz="2400" b="0" dirty="0" smtClean="0">
                <a:solidFill>
                  <a:srgbClr val="FF0000"/>
                </a:solidFill>
              </a:rPr>
              <a:t>verem enfeksiyonuna</a:t>
            </a:r>
            <a:r>
              <a:rPr lang="tr-TR" altLang="tr-TR" sz="2400" b="0" dirty="0" smtClean="0">
                <a:solidFill>
                  <a:schemeClr val="accent2"/>
                </a:solidFill>
              </a:rPr>
              <a:t> </a:t>
            </a:r>
            <a:r>
              <a:rPr lang="tr-TR" altLang="tr-TR" sz="2400" b="0" dirty="0" smtClean="0"/>
              <a:t>yol açar. 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smtClean="0"/>
              <a:t>Bu, bir hastalık durumu değildir. Vücutta verem basilinin sessiz durduğu ve adeta hapsedildiği bir durumdur.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err="1" smtClean="0"/>
              <a:t>Enfekte</a:t>
            </a:r>
            <a:r>
              <a:rPr lang="tr-TR" altLang="tr-TR" sz="2400" b="0" dirty="0" smtClean="0"/>
              <a:t> olan kişilerin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 smtClean="0"/>
              <a:t>	- </a:t>
            </a:r>
            <a:r>
              <a:rPr lang="tr-TR" altLang="tr-TR" sz="2400" dirty="0" smtClean="0"/>
              <a:t>%5’i </a:t>
            </a:r>
            <a:r>
              <a:rPr lang="tr-TR" altLang="tr-TR" sz="2400" b="0" dirty="0" smtClean="0"/>
              <a:t>ilk 1-2 yıl içinde </a:t>
            </a:r>
            <a:r>
              <a:rPr lang="tr-TR" altLang="tr-TR" sz="2400" b="0" dirty="0" smtClean="0">
                <a:solidFill>
                  <a:srgbClr val="0070C0"/>
                </a:solidFill>
              </a:rPr>
              <a:t>aktif verem </a:t>
            </a:r>
            <a:r>
              <a:rPr lang="tr-TR" altLang="tr-TR" sz="2400" b="0" dirty="0" smtClean="0"/>
              <a:t>hastası olur,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 smtClean="0"/>
              <a:t>	- </a:t>
            </a:r>
            <a:r>
              <a:rPr lang="tr-TR" altLang="tr-TR" sz="2400" dirty="0" smtClean="0"/>
              <a:t>%5’inde </a:t>
            </a:r>
            <a:r>
              <a:rPr lang="tr-TR" altLang="tr-TR" sz="2400" b="0" dirty="0" smtClean="0"/>
              <a:t>2. yıldan sonra herhangi bir zamanda, vücut direncinin düştüğü durumlarda, vücutta beklemekte olan verem mikrobu çoğalarak </a:t>
            </a:r>
            <a:r>
              <a:rPr lang="tr-TR" altLang="tr-TR" sz="2400" b="0" dirty="0" smtClean="0">
                <a:solidFill>
                  <a:srgbClr val="0070C0"/>
                </a:solidFill>
              </a:rPr>
              <a:t>verem hastalığına </a:t>
            </a:r>
            <a:r>
              <a:rPr lang="tr-TR" altLang="tr-TR" sz="2400" b="0" dirty="0" smtClean="0"/>
              <a:t>yol açar.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</a:t>
            </a:r>
            <a:r>
              <a:rPr lang="tr-TR" altLang="tr-TR" sz="2400" b="0" dirty="0" smtClean="0"/>
              <a:t>- %90’ında ise verem hastalığı gelişmez; verem mikrobu vücutta sessiz olarak kalır.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endParaRPr lang="tr-TR" altLang="tr-TR" sz="2400" dirty="0" smtClean="0">
              <a:solidFill>
                <a:srgbClr val="92D050"/>
              </a:solidFill>
            </a:endParaRPr>
          </a:p>
        </p:txBody>
      </p:sp>
      <p:sp>
        <p:nvSpPr>
          <p:cNvPr id="18435" name="3 Aşağı Ok Belirtme Çizgisi"/>
          <p:cNvSpPr>
            <a:spLocks noChangeArrowheads="1"/>
          </p:cNvSpPr>
          <p:nvPr/>
        </p:nvSpPr>
        <p:spPr bwMode="auto">
          <a:xfrm>
            <a:off x="611188" y="404813"/>
            <a:ext cx="6624637" cy="1295400"/>
          </a:xfrm>
          <a:prstGeom prst="downArrowCallout">
            <a:avLst>
              <a:gd name="adj1" fmla="val 55085"/>
              <a:gd name="adj2" fmla="val 41911"/>
              <a:gd name="adj3" fmla="val 28884"/>
              <a:gd name="adj4" fmla="val 49833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endParaRPr lang="tr-TR" altLang="tr-TR" sz="3200" b="1" dirty="0">
              <a:solidFill>
                <a:srgbClr val="AF220B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HASTALIĞI NASIL OLUŞUR?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900113" y="2133600"/>
            <a:ext cx="7704137" cy="4486275"/>
          </a:xfrm>
        </p:spPr>
        <p:txBody>
          <a:bodyPr rtlCol="0">
            <a:normAutofit fontScale="92500"/>
          </a:bodyPr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5 yaş altındaki çocuklar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Yaşlılar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HIV enfeksiyonu olan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Bağışıklığı baskılayan tedavi alan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Silikoz, </a:t>
            </a:r>
            <a:r>
              <a:rPr lang="tr-TR" altLang="tr-TR" sz="2400" b="0" dirty="0" err="1" smtClean="0"/>
              <a:t>diabetes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mellitus</a:t>
            </a:r>
            <a:r>
              <a:rPr lang="tr-TR" altLang="tr-TR" sz="2400" b="0" dirty="0" smtClean="0"/>
              <a:t>, kronik böbrek yetmezliği, lösemi, </a:t>
            </a:r>
            <a:r>
              <a:rPr lang="tr-TR" altLang="tr-TR" sz="2400" b="0" dirty="0" err="1" smtClean="0"/>
              <a:t>lenfoma</a:t>
            </a:r>
            <a:r>
              <a:rPr lang="tr-TR" altLang="tr-TR" sz="2400" b="0" dirty="0" smtClean="0"/>
              <a:t> ya da baş-boyun kanserleri, akciğer kanseri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İdeal vücut ağırlığının %90’ından daha az kiloda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Sigara içenler, ilaç bağımlılığı olanlar ya da alkol kullananlar</a:t>
            </a:r>
          </a:p>
        </p:txBody>
      </p:sp>
      <p:sp>
        <p:nvSpPr>
          <p:cNvPr id="19459" name="3 Yuvarlatılmış Dikdörtgen"/>
          <p:cNvSpPr>
            <a:spLocks noChangeArrowheads="1"/>
          </p:cNvSpPr>
          <p:nvPr/>
        </p:nvSpPr>
        <p:spPr bwMode="auto">
          <a:xfrm>
            <a:off x="250825" y="260350"/>
            <a:ext cx="6769100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endParaRPr lang="tr-TR" altLang="tr-TR" sz="2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tr-TR" altLang="tr-TR" sz="2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400" b="1" dirty="0">
                <a:solidFill>
                  <a:srgbClr val="C00000"/>
                </a:solidFill>
                <a:latin typeface="+mj-lt"/>
                <a:cs typeface="Arial" charset="0"/>
              </a:rPr>
              <a:t>TÜBERKÜLOZ ENFEKSİYONUNUN TÜBERKÜLOZ HASTALIĞINA DÖNÜŞMESİNİ KOLAYLAŞTIRAN DURUMLAR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41863" y="1628775"/>
          <a:ext cx="3327400" cy="2495550"/>
        </p:xfrm>
        <a:graphic>
          <a:graphicData uri="http://schemas.openxmlformats.org/presentationml/2006/ole">
            <p:oleObj spid="_x0000_s18456" name="Slide" r:id="rId3" imgW="4572000" imgH="3429000" progId="PowerPoint.Slide.8">
              <p:embed/>
            </p:oleObj>
          </a:graphicData>
        </a:graphic>
      </p:graphicFrame>
      <p:sp>
        <p:nvSpPr>
          <p:cNvPr id="16386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205038"/>
            <a:ext cx="3898900" cy="360045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smtClean="0">
                <a:solidFill>
                  <a:srgbClr val="0000FF"/>
                </a:solidFill>
                <a:cs typeface="Arial" charset="0"/>
              </a:rPr>
              <a:t>Akciğerler        :   % 60-70</a:t>
            </a:r>
          </a:p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smtClean="0">
                <a:solidFill>
                  <a:srgbClr val="0000FF"/>
                </a:solidFill>
                <a:cs typeface="Arial" charset="0"/>
              </a:rPr>
              <a:t>Diğer Organlar :  % 30-40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Akciğer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Lenf bezleri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Beyin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Kemikler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Böbrekler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Kalp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Diğer birçok organ</a:t>
            </a:r>
          </a:p>
        </p:txBody>
      </p:sp>
      <p:pic>
        <p:nvPicPr>
          <p:cNvPr id="18436" name="Picture 10" descr="clin0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148263" y="4437063"/>
            <a:ext cx="1212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0">
                <a:solidFill>
                  <a:schemeClr val="bg1"/>
                </a:solidFill>
              </a:rPr>
              <a:t>OMURGA</a:t>
            </a:r>
          </a:p>
        </p:txBody>
      </p:sp>
      <p:sp>
        <p:nvSpPr>
          <p:cNvPr id="20486" name="3 Yuvarlatılmış Dikdörtgen"/>
          <p:cNvSpPr>
            <a:spLocks noChangeArrowheads="1"/>
          </p:cNvSpPr>
          <p:nvPr/>
        </p:nvSpPr>
        <p:spPr bwMode="auto">
          <a:xfrm>
            <a:off x="684213" y="188913"/>
            <a:ext cx="7200900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 HANGİ ORGANLARIMIZDA</a:t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GÖRÜLEBİLİR?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5003800" y="1700213"/>
            <a:ext cx="2663825" cy="1081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6" name="15 Düz Ok Bağlayıcısı"/>
          <p:cNvCxnSpPr>
            <a:stCxn id="14" idx="3"/>
            <a:endCxn id="18441" idx="1"/>
          </p:cNvCxnSpPr>
          <p:nvPr/>
        </p:nvCxnSpPr>
        <p:spPr>
          <a:xfrm flipV="1">
            <a:off x="7667625" y="2209800"/>
            <a:ext cx="279400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16 Metin kutusu"/>
          <p:cNvSpPr txBox="1">
            <a:spLocks noChangeArrowheads="1"/>
          </p:cNvSpPr>
          <p:nvPr/>
        </p:nvSpPr>
        <p:spPr bwMode="auto">
          <a:xfrm>
            <a:off x="7947025" y="1916113"/>
            <a:ext cx="119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  <p:sp>
        <p:nvSpPr>
          <p:cNvPr id="22" name="21 Oval"/>
          <p:cNvSpPr/>
          <p:nvPr/>
        </p:nvSpPr>
        <p:spPr>
          <a:xfrm>
            <a:off x="5795963" y="5300663"/>
            <a:ext cx="1368425" cy="122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24" name="23 Düz Ok Bağlayıcısı"/>
          <p:cNvCxnSpPr>
            <a:stCxn id="22" idx="6"/>
          </p:cNvCxnSpPr>
          <p:nvPr/>
        </p:nvCxnSpPr>
        <p:spPr>
          <a:xfrm flipV="1">
            <a:off x="7164388" y="5876925"/>
            <a:ext cx="936625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24 Metin kutusu"/>
          <p:cNvSpPr txBox="1">
            <a:spLocks noChangeArrowheads="1"/>
          </p:cNvSpPr>
          <p:nvPr/>
        </p:nvSpPr>
        <p:spPr bwMode="auto">
          <a:xfrm>
            <a:off x="7956550" y="5589588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4259263" cy="48244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2-3 haftadan uzun süren öksürük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Ateş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Gece terlemesi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İştahsızlık, kilo kaybı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Yorgunluk, halsizlik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Balgam çıkarma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Kan tükürme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Nefes darlığı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Göğüs ve sırt ağrısı</a:t>
            </a:r>
          </a:p>
          <a:p>
            <a:pPr eaLnBrk="1" fontAlgn="auto" hangingPunct="1">
              <a:spcBef>
                <a:spcPct val="0"/>
              </a:spcBef>
              <a:buFontTx/>
              <a:buChar char="•"/>
              <a:defRPr/>
            </a:pPr>
            <a:endParaRPr lang="tr-TR" altLang="tr-TR" sz="2800" smtClean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11238" y="260350"/>
            <a:ext cx="636905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rgbClr val="C00000"/>
                </a:solidFill>
                <a:cs typeface="Arial" charset="0"/>
              </a:rPr>
              <a:t>VEREM HASTALIĞININ BELİRTİLERİ NELERDİR?</a:t>
            </a:r>
          </a:p>
        </p:txBody>
      </p:sp>
      <p:pic>
        <p:nvPicPr>
          <p:cNvPr id="19460" name="Picture 9" descr="allerjik_oksuruk_bitkisel_tedavi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2663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k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23510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Yuvarlatılmış Dikdörtgen"/>
          <p:cNvSpPr>
            <a:spLocks noChangeArrowheads="1"/>
          </p:cNvSpPr>
          <p:nvPr/>
        </p:nvSpPr>
        <p:spPr bwMode="auto">
          <a:xfrm>
            <a:off x="539750" y="2420938"/>
            <a:ext cx="7993063" cy="2663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0"/>
              <a:t>İki-üç hafta veya daha uzun süreli öksürük şikayeti olan herkes en yakın sağlık kuruluşuna başvurmalıdır!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0"/>
          </a:p>
        </p:txBody>
      </p:sp>
      <p:sp>
        <p:nvSpPr>
          <p:cNvPr id="2" name="Metin kutusu 1"/>
          <p:cNvSpPr txBox="1"/>
          <p:nvPr/>
        </p:nvSpPr>
        <p:spPr>
          <a:xfrm>
            <a:off x="539750" y="836613"/>
            <a:ext cx="67579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</a:t>
            </a:r>
          </a:p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ERKEN TANI NASIL KONULUR?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49725"/>
            <a:ext cx="25209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49725"/>
            <a:ext cx="29384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878388" y="6165850"/>
            <a:ext cx="3365500" cy="3079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/>
              <a:t>Balgamda verem mikrobunun görüntüsü</a:t>
            </a:r>
          </a:p>
        </p:txBody>
      </p:sp>
      <p:sp>
        <p:nvSpPr>
          <p:cNvPr id="21509" name="3 Yuvarlatılmış Dikdörtgen"/>
          <p:cNvSpPr>
            <a:spLocks noChangeArrowheads="1"/>
          </p:cNvSpPr>
          <p:nvPr/>
        </p:nvSpPr>
        <p:spPr bwMode="auto">
          <a:xfrm>
            <a:off x="539750" y="836613"/>
            <a:ext cx="6624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>
                <a:solidFill>
                  <a:srgbClr val="C00000"/>
                </a:solidFill>
              </a:rPr>
              <a:t>VEREM HASTALIĞININ TANISI NASIL KONULUR?</a:t>
            </a:r>
          </a:p>
        </p:txBody>
      </p:sp>
      <p:sp>
        <p:nvSpPr>
          <p:cNvPr id="21510" name="3 Yuvarlatılmış Dikdörtgen"/>
          <p:cNvSpPr>
            <a:spLocks noChangeArrowheads="1"/>
          </p:cNvSpPr>
          <p:nvPr/>
        </p:nvSpPr>
        <p:spPr bwMode="auto">
          <a:xfrm>
            <a:off x="1763713" y="2060575"/>
            <a:ext cx="5903912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Balgamın mikroskopla incelenmesi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Balgam kültürü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Akciğer grafisi</a:t>
            </a:r>
            <a:endParaRPr lang="tr-TR" altLang="tr-TR" sz="2400" b="0">
              <a:solidFill>
                <a:srgbClr val="000099"/>
              </a:solidFill>
            </a:endParaRPr>
          </a:p>
        </p:txBody>
      </p:sp>
      <p:sp>
        <p:nvSpPr>
          <p:cNvPr id="11" name="10 Şeritli Sağ Ok"/>
          <p:cNvSpPr/>
          <p:nvPr/>
        </p:nvSpPr>
        <p:spPr>
          <a:xfrm>
            <a:off x="1979613" y="2492375"/>
            <a:ext cx="431800" cy="268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2" name="11 Şeritli Sağ Ok"/>
          <p:cNvSpPr/>
          <p:nvPr/>
        </p:nvSpPr>
        <p:spPr>
          <a:xfrm>
            <a:off x="1979613" y="2852738"/>
            <a:ext cx="431800" cy="2682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3" name="12 Şeritli Sağ Ok"/>
          <p:cNvSpPr/>
          <p:nvPr/>
        </p:nvSpPr>
        <p:spPr>
          <a:xfrm>
            <a:off x="1979613" y="3213100"/>
            <a:ext cx="431800" cy="268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600b378-5bfa-4dd0-bde3-630a579d90a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3" y="2365375"/>
            <a:ext cx="2249487" cy="3255963"/>
          </a:xfrm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887413" y="1628775"/>
            <a:ext cx="7213600" cy="4000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/>
              <a:t>AKCİĞER TÜBERKÜLOZUNDA RADYOLOJİK BULGULAR</a:t>
            </a:r>
          </a:p>
        </p:txBody>
      </p:sp>
      <p:pic>
        <p:nvPicPr>
          <p:cNvPr id="22532" name="Picture 3" descr="111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4500563" y="2205038"/>
            <a:ext cx="3048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187450" y="5805488"/>
            <a:ext cx="18351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/>
              <a:t>Normal akciğer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716463" y="5876925"/>
            <a:ext cx="1878012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/>
              <a:t>Veremli akciğer</a:t>
            </a:r>
          </a:p>
        </p:txBody>
      </p:sp>
      <p:sp>
        <p:nvSpPr>
          <p:cNvPr id="24583" name="3 Yuvarlatılmış Dikdörtgen"/>
          <p:cNvSpPr>
            <a:spLocks noChangeArrowheads="1"/>
          </p:cNvSpPr>
          <p:nvPr/>
        </p:nvSpPr>
        <p:spPr bwMode="auto">
          <a:xfrm>
            <a:off x="1116013" y="260350"/>
            <a:ext cx="5832475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HASTALIĞININ TANISI</a:t>
            </a:r>
          </a:p>
        </p:txBody>
      </p:sp>
      <p:sp>
        <p:nvSpPr>
          <p:cNvPr id="13" name="12 Oval"/>
          <p:cNvSpPr/>
          <p:nvPr/>
        </p:nvSpPr>
        <p:spPr>
          <a:xfrm>
            <a:off x="4500563" y="2349500"/>
            <a:ext cx="1511300" cy="1366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6011863" y="3644900"/>
            <a:ext cx="1512887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>
            <a:spLocks noGrp="1" noChangeArrowheads="1"/>
          </p:cNvSpPr>
          <p:nvPr>
            <p:ph idx="1"/>
          </p:nvPr>
        </p:nvSpPr>
        <p:spPr>
          <a:xfrm>
            <a:off x="3582988" y="2335212"/>
            <a:ext cx="5041900" cy="3186021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400" b="0" dirty="0" smtClean="0">
                <a:cs typeface="Arial" charset="0"/>
              </a:rPr>
              <a:t>Bugün var olan ilaçlarla verem hastalarının hemen hemen hepsi başarı  ile tedavi edilebilmektedir.</a:t>
            </a:r>
          </a:p>
          <a:p>
            <a:pPr eaLnBrk="1" fontAlgn="auto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tr-TR" altLang="tr-TR" sz="2400" b="0" dirty="0" smtClean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400" b="0" dirty="0" smtClean="0">
                <a:cs typeface="Arial" charset="0"/>
              </a:rPr>
              <a:t>Ülkemizde verem ilaçları Sağlık Bakanlığı tarafından </a:t>
            </a:r>
            <a:r>
              <a:rPr lang="tr-TR" altLang="tr-TR" sz="2400" b="0" dirty="0" smtClean="0">
                <a:solidFill>
                  <a:srgbClr val="C00000"/>
                </a:solidFill>
                <a:cs typeface="Arial" charset="0"/>
              </a:rPr>
              <a:t>ücretsiz</a:t>
            </a:r>
            <a:r>
              <a:rPr lang="tr-TR" altLang="tr-TR" sz="2400" b="0" dirty="0" smtClean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tr-TR" altLang="tr-TR" sz="2400" b="0" dirty="0" smtClean="0">
                <a:cs typeface="Arial" charset="0"/>
              </a:rPr>
              <a:t>olarak verilmektedir.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tr-TR" altLang="tr-TR" sz="2800" dirty="0" smtClean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5" name="Picture 6" descr="Picture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86050"/>
            <a:ext cx="31686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Yuvarlatılmış Dikdörtgen"/>
          <p:cNvSpPr>
            <a:spLocks noChangeArrowheads="1"/>
          </p:cNvSpPr>
          <p:nvPr/>
        </p:nvSpPr>
        <p:spPr bwMode="auto">
          <a:xfrm>
            <a:off x="827088" y="549275"/>
            <a:ext cx="6337300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 TEDAVİ</a:t>
            </a:r>
            <a:b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EDİLEBİLİR Mİ?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50825" y="333375"/>
            <a:ext cx="6840538" cy="15700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HASTALIĞININ TEDAVİSİ</a:t>
            </a: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NASIL YAPILIR?</a:t>
            </a:r>
          </a:p>
        </p:txBody>
      </p:sp>
      <p:pic>
        <p:nvPicPr>
          <p:cNvPr id="24579" name="Picture 8" descr="k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Yuvarlatılmış Dikdörtgen"/>
          <p:cNvSpPr>
            <a:spLocks noChangeArrowheads="1"/>
          </p:cNvSpPr>
          <p:nvPr/>
        </p:nvSpPr>
        <p:spPr bwMode="auto">
          <a:xfrm>
            <a:off x="250825" y="1916113"/>
            <a:ext cx="8424863" cy="21605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Dört veya beş ilaçla 6-9 ay süre ile tedavi verilmektedir.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İlaçların düzenli kullanılması esastır.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İlaçların bir gün bile aksatılmaması gereklidir.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>
              <a:solidFill>
                <a:srgbClr val="AE1202"/>
              </a:solidFill>
            </a:endParaRPr>
          </a:p>
        </p:txBody>
      </p:sp>
      <p:pic>
        <p:nvPicPr>
          <p:cNvPr id="24581" name="Picture 4" descr="DSC036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3862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Yuvarlatılmış Dikdörtgen"/>
          <p:cNvSpPr>
            <a:spLocks noChangeArrowheads="1"/>
          </p:cNvSpPr>
          <p:nvPr/>
        </p:nvSpPr>
        <p:spPr bwMode="auto">
          <a:xfrm>
            <a:off x="833438" y="2133600"/>
            <a:ext cx="7699375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Verem hastalığı, verem mikrobunun solunum yolu ile alınmasıyla oluşan bulaşıcı  bir hastalıktır.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En sık akciğerleri olmak üzere tüm organları tutabilir (Lenf bezleri, kemik, böbrek, beyin vb.).</a:t>
            </a:r>
          </a:p>
          <a:p>
            <a:pPr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</p:txBody>
      </p:sp>
      <p:sp>
        <p:nvSpPr>
          <p:cNvPr id="5123" name="3 Yuvarlatılmış Dikdörtgen"/>
          <p:cNvSpPr>
            <a:spLocks noChangeArrowheads="1"/>
          </p:cNvSpPr>
          <p:nvPr/>
        </p:nvSpPr>
        <p:spPr bwMode="auto">
          <a:xfrm>
            <a:off x="1042988" y="6921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(TÜBERKÜLOZ) NEDİR?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igur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5274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468313" y="260350"/>
            <a:ext cx="6696075" cy="12239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DOĞRUDAN GÖZETİMLİ TEDAVİ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83534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b="1" dirty="0">
                <a:latin typeface="Arial" charset="0"/>
                <a:cs typeface="Arial" charset="0"/>
              </a:rPr>
              <a:t>Doğrudan Gözetimli Tedavi (DGT) </a:t>
            </a:r>
            <a:r>
              <a:rPr lang="tr-TR" sz="2000" dirty="0">
                <a:latin typeface="Arial" charset="0"/>
                <a:cs typeface="Arial" charset="0"/>
              </a:rPr>
              <a:t>tüberkülozlu hastaların her doz ilacının her gün bir sağlık çalışanı veya eğitilmiş bir gönüllü tarafından hastaya verilmesi ve bu durumun kaydedilmesidir.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dirty="0">
                <a:latin typeface="Arial" charset="0"/>
                <a:cs typeface="Arial" charset="0"/>
              </a:rPr>
              <a:t>Dünya Sağlık Örgütü tarafından da önerilen DGT, ülkemizde 2006 yılından beri uygulanmaktadır.</a:t>
            </a:r>
            <a:endParaRPr lang="tr-TR" sz="20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68313" y="6092825"/>
            <a:ext cx="3743325" cy="304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>
                <a:latin typeface="Verdana" panose="020B0604030504040204" pitchFamily="34" charset="0"/>
              </a:rPr>
              <a:t>Doğrudan Gözetimli Tedavi paketi</a:t>
            </a:r>
            <a:endParaRPr lang="tr-TR" altLang="tr-TR" sz="1400">
              <a:latin typeface="Verdana" panose="020B0604030504040204" pitchFamily="34" charset="0"/>
            </a:endParaRPr>
          </a:p>
        </p:txBody>
      </p:sp>
      <p:pic>
        <p:nvPicPr>
          <p:cNvPr id="25606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95700"/>
            <a:ext cx="208756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Yuvarlatılmış Dikdörtgen"/>
          <p:cNvSpPr>
            <a:spLocks noChangeArrowheads="1"/>
          </p:cNvSpPr>
          <p:nvPr/>
        </p:nvSpPr>
        <p:spPr bwMode="auto">
          <a:xfrm>
            <a:off x="539750" y="476250"/>
            <a:ext cx="6697663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DİRENÇLİ VEREM HASTALIĞI NEDİR?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55650" y="1706563"/>
            <a:ext cx="7848600" cy="19383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Verem hastaları ilaçlarını düzenli olarak ve yeterli süre </a:t>
            </a:r>
            <a:r>
              <a:rPr lang="tr-TR" altLang="tr-TR" sz="2000" dirty="0">
                <a:solidFill>
                  <a:srgbClr val="0000FF"/>
                </a:solidFill>
                <a:latin typeface="Arial" charset="0"/>
                <a:cs typeface="Arial" charset="0"/>
              </a:rPr>
              <a:t>(6-9 ay)</a:t>
            </a:r>
            <a:r>
              <a:rPr lang="tr-TR" altLang="tr-TR" sz="2000" dirty="0">
                <a:latin typeface="Arial" charset="0"/>
                <a:cs typeface="Arial" charset="0"/>
              </a:rPr>
              <a:t> kullanmazlarsa verem mikropları ilaçlara direnç kazanabilir.</a:t>
            </a: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Dirençli verem hastalarının tedavisi daha uzun sürmekte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000" dirty="0">
                <a:solidFill>
                  <a:srgbClr val="0000FF"/>
                </a:solidFill>
                <a:latin typeface="Arial" charset="0"/>
                <a:cs typeface="Arial" charset="0"/>
              </a:rPr>
              <a:t>     (18-24 ay),</a:t>
            </a:r>
            <a:r>
              <a:rPr lang="tr-TR" altLang="tr-TR" sz="2000" dirty="0">
                <a:latin typeface="Arial" charset="0"/>
                <a:cs typeface="Arial" charset="0"/>
              </a:rPr>
              <a:t> daha fazla ilaç kullanılmakta ve bazen hasta        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     kaybedilebilmektedir.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403350" y="5876925"/>
            <a:ext cx="2663825" cy="431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>
                <a:latin typeface="Verdana" panose="020B0604030504040204" pitchFamily="34" charset="0"/>
              </a:rPr>
              <a:t>İ</a:t>
            </a:r>
            <a:r>
              <a:rPr lang="es-ES" altLang="tr-TR" sz="1100">
                <a:latin typeface="Verdana" panose="020B0604030504040204" pitchFamily="34" charset="0"/>
              </a:rPr>
              <a:t>laç direnci olmayan hastanın </a:t>
            </a:r>
            <a:endParaRPr lang="tr-TR" altLang="tr-TR" sz="110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100">
                <a:latin typeface="Verdana" panose="020B0604030504040204" pitchFamily="34" charset="0"/>
              </a:rPr>
              <a:t>bir günlük ilaç poşeti 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975225" y="5876925"/>
            <a:ext cx="2549525" cy="431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>
                <a:latin typeface="Verdana" panose="020B0604030504040204" pitchFamily="34" charset="0"/>
              </a:rPr>
              <a:t>İ</a:t>
            </a:r>
            <a:r>
              <a:rPr lang="es-ES" altLang="tr-TR" sz="1100">
                <a:latin typeface="Verdana" panose="020B0604030504040204" pitchFamily="34" charset="0"/>
              </a:rPr>
              <a:t>laç direnci olan hastanın </a:t>
            </a:r>
            <a:endParaRPr lang="tr-TR" altLang="tr-TR" sz="110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100">
                <a:latin typeface="Verdana" panose="020B0604030504040204" pitchFamily="34" charset="0"/>
              </a:rPr>
              <a:t>bir günlük ilaç</a:t>
            </a:r>
            <a:r>
              <a:rPr lang="tr-TR" altLang="tr-TR" sz="1100">
                <a:latin typeface="Verdana" panose="020B0604030504040204" pitchFamily="34" charset="0"/>
              </a:rPr>
              <a:t>ları</a:t>
            </a:r>
            <a:endParaRPr lang="es-ES" altLang="tr-TR" sz="1100">
              <a:latin typeface="Verdana" panose="020B0604030504040204" pitchFamily="34" charset="0"/>
            </a:endParaRPr>
          </a:p>
        </p:txBody>
      </p:sp>
      <p:pic>
        <p:nvPicPr>
          <p:cNvPr id="26630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17287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C:\Users\funda.baykal\Desktop\HASTA REHBERİ BASIM-2015\FOTO SON\sağ taraf ilaç 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19538"/>
            <a:ext cx="24193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4003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/>
          </a:p>
        </p:txBody>
      </p:sp>
      <p:sp>
        <p:nvSpPr>
          <p:cNvPr id="25603" name="3 Yuvarlatılmış Dikdörtgen"/>
          <p:cNvSpPr>
            <a:spLocks noChangeArrowheads="1"/>
          </p:cNvSpPr>
          <p:nvPr/>
        </p:nvSpPr>
        <p:spPr bwMode="auto">
          <a:xfrm>
            <a:off x="323850" y="333375"/>
            <a:ext cx="67691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000" b="1" dirty="0" smtClean="0">
                <a:solidFill>
                  <a:srgbClr val="C00000"/>
                </a:solidFill>
                <a:latin typeface="+mj-lt"/>
                <a:cs typeface="Arial" charset="0"/>
              </a:rPr>
              <a:t>VEREM HASTALARININ YAKINLARI NE YAPMALIDIR?</a:t>
            </a:r>
          </a:p>
        </p:txBody>
      </p:sp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563563" y="1844675"/>
            <a:ext cx="8135937" cy="4752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Hastanın yakınları, özellikle de aynı evde birlikte yaşayanlar mutlaka verem birimlerine (verem savaşı dispanserleri) başvurarak muayene olmalıdır.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 yakınlarının taramaları  dispanserlerde ücretsiz olarak yapılmaktadır.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Temaslı muayenesi sonucunda hasta olduğu tespit edilenler tedavi edilir.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 olmayan fakat verem olma riski taşıyan kişilere koruyucu tedavi verilir.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05000"/>
            <a:ext cx="259238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71888"/>
            <a:ext cx="1512888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238125" y="5734050"/>
            <a:ext cx="4356100" cy="338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/>
              <a:t>Tüberkülin deri testi uygulanması</a:t>
            </a:r>
            <a:r>
              <a:rPr lang="tr-TR" altLang="tr-TR" sz="1600" b="0"/>
              <a:t> ve okunuşu</a:t>
            </a:r>
            <a:r>
              <a:rPr lang="es-ES" altLang="tr-TR" sz="1600" b="0"/>
              <a:t> 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250825" y="6237288"/>
            <a:ext cx="4140200" cy="2841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200" b="0"/>
              <a:t>Kaynak: </a:t>
            </a:r>
            <a:r>
              <a:rPr lang="en-US" altLang="tr-TR" sz="1200" b="0"/>
              <a:t>Self-Study Modules on Tuberculosis, CDC, 2010</a:t>
            </a:r>
            <a:endParaRPr lang="tr-TR" altLang="tr-TR" sz="1200" b="0"/>
          </a:p>
        </p:txBody>
      </p:sp>
      <p:sp>
        <p:nvSpPr>
          <p:cNvPr id="30726" name="3 Yuvarlatılmış Dikdörtgen"/>
          <p:cNvSpPr>
            <a:spLocks noChangeArrowheads="1"/>
          </p:cNvSpPr>
          <p:nvPr/>
        </p:nvSpPr>
        <p:spPr bwMode="auto">
          <a:xfrm>
            <a:off x="755650" y="331788"/>
            <a:ext cx="6192838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HASTASININ TEMASLILARININ 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/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TARAMASI NASIL YAPILIR? </a:t>
            </a:r>
            <a:endParaRPr lang="tr-TR" altLang="tr-TR" sz="30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26631" name="3 Yuvarlatılmış Dikdörtgen"/>
          <p:cNvSpPr>
            <a:spLocks noChangeArrowheads="1"/>
          </p:cNvSpPr>
          <p:nvPr/>
        </p:nvSpPr>
        <p:spPr bwMode="auto">
          <a:xfrm>
            <a:off x="4427538" y="1773238"/>
            <a:ext cx="4392612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cs typeface="Arial" charset="0"/>
              </a:rPr>
              <a:t>Şikayetleri</a:t>
            </a:r>
            <a:r>
              <a:rPr lang="es-ES" altLang="tr-TR" sz="2400" dirty="0" smtClean="0">
                <a:cs typeface="Arial" charset="0"/>
              </a:rPr>
              <a:t> olup</a:t>
            </a:r>
            <a:r>
              <a:rPr lang="tr-TR" altLang="tr-TR" sz="2400" dirty="0" smtClean="0">
                <a:cs typeface="Arial" charset="0"/>
              </a:rPr>
              <a:t> </a:t>
            </a:r>
            <a:r>
              <a:rPr lang="es-ES" altLang="tr-TR" sz="2400" dirty="0" smtClean="0">
                <a:cs typeface="Arial" charset="0"/>
              </a:rPr>
              <a:t>olmadığı </a:t>
            </a:r>
            <a:r>
              <a:rPr lang="tr-TR" altLang="tr-TR" sz="2400" dirty="0" smtClean="0">
                <a:cs typeface="Arial" charset="0"/>
              </a:rPr>
              <a:t> </a:t>
            </a:r>
            <a:r>
              <a:rPr lang="es-ES" altLang="tr-TR" sz="2400" dirty="0" smtClean="0">
                <a:cs typeface="Arial" charset="0"/>
              </a:rPr>
              <a:t>yönünde sorgulanır</a:t>
            </a:r>
            <a:r>
              <a:rPr lang="tr-TR" altLang="tr-TR" sz="2400" dirty="0" smtClean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cs typeface="Arial" charset="0"/>
              </a:rPr>
              <a:t>A</a:t>
            </a:r>
            <a:r>
              <a:rPr lang="es-ES" altLang="tr-TR" sz="2400" dirty="0" smtClean="0">
                <a:cs typeface="Arial" charset="0"/>
              </a:rPr>
              <a:t>kciğer filmleri çekili</a:t>
            </a:r>
            <a:r>
              <a:rPr lang="tr-TR" altLang="tr-TR" sz="2400" dirty="0" smtClean="0">
                <a:cs typeface="Arial" charset="0"/>
              </a:rPr>
              <a:t>r.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cs typeface="Arial" charset="0"/>
              </a:rPr>
              <a:t>T</a:t>
            </a:r>
            <a:r>
              <a:rPr lang="es-ES" altLang="tr-TR" sz="2400" dirty="0" smtClean="0">
                <a:cs typeface="Arial" charset="0"/>
              </a:rPr>
              <a:t>überkülin deri testi yapılır</a:t>
            </a:r>
            <a:r>
              <a:rPr lang="tr-TR" altLang="tr-TR" sz="2400" dirty="0" smtClean="0">
                <a:cs typeface="Arial" charset="0"/>
              </a:rPr>
              <a:t>.</a:t>
            </a:r>
            <a:r>
              <a:rPr lang="es-ES" altLang="tr-TR" sz="2400" dirty="0" smtClean="0">
                <a:cs typeface="Arial" charset="0"/>
              </a:rPr>
              <a:t> </a:t>
            </a:r>
            <a:endParaRPr lang="tr-TR" altLang="tr-TR" sz="2400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tr-TR" altLang="tr-TR" sz="1600" b="1" i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tr-TR" sz="1600" b="1" i="1" dirty="0" smtClean="0">
                <a:cs typeface="Arial" charset="0"/>
              </a:rPr>
              <a:t>Ön kola yapılan bu test </a:t>
            </a:r>
            <a:endParaRPr lang="tr-TR" altLang="tr-TR" sz="1600" b="1" i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600" b="1" i="1" dirty="0" smtClean="0">
                <a:cs typeface="Arial" charset="0"/>
              </a:rPr>
              <a:t>(</a:t>
            </a:r>
            <a:r>
              <a:rPr lang="es-ES" altLang="tr-TR" sz="1600" b="1" i="1" dirty="0" smtClean="0">
                <a:cs typeface="Arial" charset="0"/>
              </a:rPr>
              <a:t>PPD</a:t>
            </a:r>
            <a:r>
              <a:rPr lang="tr-TR" altLang="tr-TR" sz="1600" b="1" i="1" dirty="0" smtClean="0">
                <a:cs typeface="Arial" charset="0"/>
              </a:rPr>
              <a:t>/TDT</a:t>
            </a:r>
            <a:r>
              <a:rPr lang="es-ES" altLang="tr-TR" sz="1600" b="1" i="1" dirty="0" smtClean="0">
                <a:cs typeface="Arial" charset="0"/>
              </a:rPr>
              <a:t>) 48-72 saat sonra</a:t>
            </a:r>
            <a:endParaRPr lang="tr-TR" altLang="tr-TR" sz="1600" b="1" i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600" b="1" i="1" dirty="0" smtClean="0">
                <a:cs typeface="Arial" charset="0"/>
              </a:rPr>
              <a:t>d</a:t>
            </a:r>
            <a:r>
              <a:rPr lang="es-ES" altLang="tr-TR" sz="1600" b="1" i="1" dirty="0" smtClean="0">
                <a:cs typeface="Arial" charset="0"/>
              </a:rPr>
              <a:t>eğerlendirilir</a:t>
            </a:r>
            <a:r>
              <a:rPr lang="tr-TR" altLang="tr-TR" sz="1600" b="1" i="1" dirty="0" smtClean="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vere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44788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Yuvarlatılmış Dikdörtgen"/>
          <p:cNvSpPr>
            <a:spLocks noChangeArrowheads="1"/>
          </p:cNvSpPr>
          <p:nvPr/>
        </p:nvSpPr>
        <p:spPr bwMode="auto">
          <a:xfrm>
            <a:off x="468313" y="547688"/>
            <a:ext cx="6335712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HASTALIĞINDAN NASIL KORUNABİLİRİZ?</a:t>
            </a:r>
          </a:p>
        </p:txBody>
      </p:sp>
      <p:sp>
        <p:nvSpPr>
          <p:cNvPr id="29700" name="3 Yuvarlatılmış Dikdörtgen"/>
          <p:cNvSpPr>
            <a:spLocks noChangeArrowheads="1"/>
          </p:cNvSpPr>
          <p:nvPr/>
        </p:nvSpPr>
        <p:spPr bwMode="auto">
          <a:xfrm>
            <a:off x="250825" y="1844675"/>
            <a:ext cx="4968875" cy="4464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200" b="0"/>
              <a:t>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/>
              <a:t>Bir toplumun veremden korunmasının en etkili yolu verem hastalarının </a:t>
            </a:r>
            <a:r>
              <a:rPr lang="tr-TR" altLang="tr-TR" sz="2400" b="0">
                <a:solidFill>
                  <a:srgbClr val="FF0000"/>
                </a:solidFill>
              </a:rPr>
              <a:t>erken teşhisi </a:t>
            </a:r>
            <a:r>
              <a:rPr lang="tr-TR" altLang="tr-TR" sz="2400" b="0"/>
              <a:t>ve başarılı tedavisidir.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/>
              <a:t>Verem aşısı (BCG) çocukları  verem hastalığından korur. Ülkemizde doğumdan sonra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 2" panose="05020102010507070707" pitchFamily="18" charset="2"/>
              <a:buNone/>
            </a:pPr>
            <a:r>
              <a:rPr lang="tr-TR" altLang="tr-TR" sz="2400" b="0">
                <a:solidFill>
                  <a:srgbClr val="FF0000"/>
                </a:solidFill>
              </a:rPr>
              <a:t>2. ayını </a:t>
            </a:r>
            <a:r>
              <a:rPr lang="tr-TR" altLang="tr-TR" sz="2400" b="0"/>
              <a:t>dolduran bebeklere yapılmaktadır.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Yuvarlatılmış Dikdörtgen"/>
          <p:cNvSpPr>
            <a:spLocks noChangeArrowheads="1"/>
          </p:cNvSpPr>
          <p:nvPr/>
        </p:nvSpPr>
        <p:spPr bwMode="auto">
          <a:xfrm>
            <a:off x="684213" y="693738"/>
            <a:ext cx="66960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HASTALIĞINDAN KORUNMA</a:t>
            </a:r>
          </a:p>
        </p:txBody>
      </p:sp>
      <p:sp>
        <p:nvSpPr>
          <p:cNvPr id="30723" name="3 Yuvarlatılmış Dikdörtgen"/>
          <p:cNvSpPr>
            <a:spLocks noChangeArrowheads="1"/>
          </p:cNvSpPr>
          <p:nvPr/>
        </p:nvSpPr>
        <p:spPr bwMode="auto">
          <a:xfrm>
            <a:off x="755650" y="2492375"/>
            <a:ext cx="7704138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Mikrop çıkaran hasta ile aynı evdekiler, özellikle   çocuklar için </a:t>
            </a:r>
            <a:r>
              <a:rPr lang="tr-TR" altLang="tr-TR" sz="2400" b="0">
                <a:solidFill>
                  <a:srgbClr val="CC3300"/>
                </a:solidFill>
              </a:rPr>
              <a:t>koruyucu tedavi</a:t>
            </a:r>
            <a:r>
              <a:rPr lang="tr-TR" altLang="tr-TR" sz="2400" b="0"/>
              <a:t> verilir.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Koruyucu tedavide tek ilaç (İzoniyazid) kullanılır.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Koruyucu tedavi süresi genellikle </a:t>
            </a:r>
            <a:r>
              <a:rPr lang="tr-TR" altLang="tr-TR" sz="2400" b="0">
                <a:solidFill>
                  <a:srgbClr val="AE1202"/>
                </a:solidFill>
              </a:rPr>
              <a:t>6 aydır.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cati-pencere-uygulamalari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538" y="2409825"/>
            <a:ext cx="3810000" cy="3106738"/>
          </a:xfrm>
        </p:spPr>
      </p:pic>
      <p:sp>
        <p:nvSpPr>
          <p:cNvPr id="29699" name="Rectangle 5"/>
          <p:cNvSpPr>
            <a:spLocks noGrp="1"/>
          </p:cNvSpPr>
          <p:nvPr>
            <p:ph type="body" sz="half" idx="2"/>
          </p:nvPr>
        </p:nvSpPr>
        <p:spPr>
          <a:xfrm>
            <a:off x="323850" y="2062163"/>
            <a:ext cx="4391025" cy="4175125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 smtClean="0"/>
              <a:t>Tüberküloz hastalarının bulunduğu ortamları havalandırmak, bu ortamlara temiz hava sağlamak, havadaki bulaştırıcı damlacıkları seyreltir, bulaşma olasılığını azaltır.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 smtClean="0"/>
              <a:t>Odanın güneş görmesi, ortamdaki basilleri öldürür.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 smtClean="0"/>
              <a:t>Hastanın en azından balgamda mikrop çıkarmayana kadar ayrı bir odada kalması uygundur.</a:t>
            </a:r>
          </a:p>
          <a:p>
            <a:pPr eaLnBrk="1" fontAlgn="auto" hangingPunct="1">
              <a:defRPr/>
            </a:pPr>
            <a:endParaRPr lang="tr-TR" altLang="tr-TR" sz="2200" dirty="0" smtClean="0">
              <a:latin typeface="Perpetua" pitchFamily="18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611188" y="485775"/>
            <a:ext cx="64087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rgbClr val="C00000"/>
                </a:solidFill>
                <a:cs typeface="Arial" charset="0"/>
              </a:rPr>
              <a:t>EVDE KORUNMA ÖNLEMLERİ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132013"/>
            <a:ext cx="6192838" cy="3960812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/>
              <a:t>Aksırırken, öksürürken mutlaka ağızlarını mendille veya kol ile kapatmalıdır.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/>
              <a:t>Öksürük ve aksırık sonrasında eller yıkanmalıdır.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>
                <a:solidFill>
                  <a:srgbClr val="0000FF"/>
                </a:solidFill>
              </a:rPr>
              <a:t>Bulaştırıcı dönemdeki </a:t>
            </a:r>
            <a:r>
              <a:rPr lang="tr-TR" altLang="ko-KR" sz="2400" b="0" dirty="0" smtClean="0"/>
              <a:t>verem hastaları kapalı ortamlarda, başka insanlarla birlikteyken maske kullanmalıdır.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/>
              <a:t>İlaçlarını düzenli ve eksiksiz olarak kullanmalıdır.</a:t>
            </a:r>
            <a:endParaRPr lang="tr-TR" altLang="tr-TR" sz="2400" b="0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696075" cy="12954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  <a:t>VEREM HASTALARI ÇEVRESİNDEKİ</a:t>
            </a:r>
            <a:b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  <a:t>İNSANLARI HASTALIKTAN</a:t>
            </a:r>
            <a:b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  <a:t>NASIL KORUYABİLİR?</a:t>
            </a:r>
            <a:endParaRPr lang="tr-TR" altLang="tr-TR" sz="3000" b="1" dirty="0" smtClean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32772" name="Picture 5" descr="maske kullan¦-n¦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23510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28800"/>
            <a:ext cx="1790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Yuvarlatılmış Dikdörtgen"/>
          <p:cNvSpPr>
            <a:spLocks noChangeArrowheads="1"/>
          </p:cNvSpPr>
          <p:nvPr/>
        </p:nvSpPr>
        <p:spPr bwMode="auto">
          <a:xfrm>
            <a:off x="899592" y="1916832"/>
            <a:ext cx="7416824" cy="4032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Ellerinizi </a:t>
            </a: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Sık Sık </a:t>
            </a:r>
            <a:r>
              <a:rPr lang="tr-TR" altLang="tr-TR" sz="24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SabunlaYıkayın</a:t>
            </a: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Sigara İçmeyin, Yanınızda İçilmesine İzin Vermeyin!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Düzenli ve Dengeli Beslenin!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İlaçlarınızı Düzenli Kullanın!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653536" cy="864096"/>
          </a:xfrm>
        </p:spPr>
        <p:txBody>
          <a:bodyPr/>
          <a:lstStyle/>
          <a:p>
            <a:r>
              <a:rPr lang="tr-TR" altLang="tr-TR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HEDEFİMİZ 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448272" cy="2535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61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ChangeArrowheads="1"/>
          </p:cNvSpPr>
          <p:nvPr/>
        </p:nvSpPr>
        <p:spPr bwMode="auto">
          <a:xfrm>
            <a:off x="611188" y="188913"/>
            <a:ext cx="6553200" cy="1955800"/>
          </a:xfrm>
          <a:prstGeom prst="roundRect">
            <a:avLst>
              <a:gd name="adj" fmla="val 16667"/>
            </a:avLst>
          </a:prstGeom>
          <a:noFill/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>
                <a:solidFill>
                  <a:schemeClr val="accent1"/>
                </a:solidFill>
              </a:rPr>
              <a:t> </a:t>
            </a: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HALA ÖNEMLİ BİR </a:t>
            </a:r>
            <a:br>
              <a:rPr lang="tr-TR" sz="3200" b="1" dirty="0">
                <a:solidFill>
                  <a:srgbClr val="AF220B"/>
                </a:solidFill>
                <a:latin typeface="+mj-lt"/>
              </a:rPr>
            </a:br>
            <a:r>
              <a:rPr lang="tr-TR" sz="3200" b="1" dirty="0">
                <a:solidFill>
                  <a:srgbClr val="AF220B"/>
                </a:solidFill>
                <a:latin typeface="+mj-lt"/>
              </a:rPr>
              <a:t> SORUN MUDUR? 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7171" name="3 Yuvarlatılmış Dikdörtgen"/>
          <p:cNvSpPr>
            <a:spLocks noChangeArrowheads="1"/>
          </p:cNvSpPr>
          <p:nvPr/>
        </p:nvSpPr>
        <p:spPr bwMode="auto">
          <a:xfrm>
            <a:off x="1258888" y="2349500"/>
            <a:ext cx="6769100" cy="287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tr-TR" altLang="tr-TR" sz="3200" dirty="0">
                <a:solidFill>
                  <a:srgbClr val="0070C0"/>
                </a:solidFill>
              </a:rPr>
              <a:t>Verem Dünyada ve Ülkemizde Önemli Bir Halk Sağlığı  Sorunu Olmaya Devam Etmektedir!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kdörtgen 1"/>
          <p:cNvSpPr>
            <a:spLocks noChangeArrowheads="1"/>
          </p:cNvSpPr>
          <p:nvPr/>
        </p:nvSpPr>
        <p:spPr bwMode="auto">
          <a:xfrm>
            <a:off x="1187450" y="1989138"/>
            <a:ext cx="6624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Dünyada her yıl yaklaşık 10 milyon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 yeni verem hastası ortaya çıkmakta,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1,5 milyon insan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veremden ölmektedir.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4 Dikdörtgen"/>
          <p:cNvSpPr>
            <a:spLocks noChangeArrowheads="1"/>
          </p:cNvSpPr>
          <p:nvPr/>
        </p:nvSpPr>
        <p:spPr bwMode="auto">
          <a:xfrm>
            <a:off x="468313" y="2141538"/>
            <a:ext cx="813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Dünya nüfusunun </a:t>
            </a:r>
            <a:r>
              <a:rPr lang="tr-TR" altLang="tr-TR" sz="2400" dirty="0" smtClean="0"/>
              <a:t>dörtte </a:t>
            </a:r>
            <a:r>
              <a:rPr lang="tr-TR" altLang="tr-TR" sz="2400" dirty="0"/>
              <a:t>biri verem basili ile </a:t>
            </a:r>
            <a:r>
              <a:rPr lang="tr-TR" altLang="tr-TR" sz="2400" dirty="0" err="1"/>
              <a:t>enfektedir</a:t>
            </a:r>
            <a:r>
              <a:rPr lang="tr-TR" altLang="tr-TR" sz="2400" dirty="0"/>
              <a:t> </a:t>
            </a:r>
            <a:r>
              <a:rPr lang="tr-TR" altLang="tr-TR" sz="2400" dirty="0" smtClean="0"/>
              <a:t>(vücuduna </a:t>
            </a:r>
            <a:r>
              <a:rPr lang="tr-TR" altLang="tr-TR" sz="2400" dirty="0"/>
              <a:t>verem mikrobu yerleşmiştir).</a:t>
            </a:r>
          </a:p>
        </p:txBody>
      </p:sp>
      <p:sp>
        <p:nvSpPr>
          <p:cNvPr id="9219" name="24 Dikdörtgen"/>
          <p:cNvSpPr>
            <a:spLocks noChangeArrowheads="1"/>
          </p:cNvSpPr>
          <p:nvPr/>
        </p:nvSpPr>
        <p:spPr bwMode="auto">
          <a:xfrm>
            <a:off x="484188" y="4076700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400"/>
              <a:t>Verem basili ile enfekte olanların %10’unun yaşamlarının bir  döneminde verem hastası olma ihtimali vardır.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0"/>
          <p:cNvSpPr>
            <a:spLocks noChangeArrowheads="1"/>
          </p:cNvSpPr>
          <p:nvPr/>
        </p:nvSpPr>
        <p:spPr bwMode="auto">
          <a:xfrm>
            <a:off x="1146175" y="765175"/>
            <a:ext cx="5848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Tahoma" pitchFamily="34" charset="0"/>
              </a:rPr>
              <a:t>TÜRKİYE'DE VEREM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51050" y="2205038"/>
            <a:ext cx="49434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39763" indent="-246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246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87450" indent="-209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62088" indent="-209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rgbClr val="FFFFFF"/>
              </a:buClr>
              <a:buSzPct val="95000"/>
              <a:buFontTx/>
              <a:buNone/>
              <a:defRPr/>
            </a:pPr>
            <a:r>
              <a:rPr lang="tr-TR" altLang="tr-TR" sz="2400" b="1" kern="0" dirty="0" smtClean="0">
                <a:solidFill>
                  <a:srgbClr val="000000"/>
                </a:solidFill>
                <a:cs typeface="Times New Roman" pitchFamily="18" charset="0"/>
              </a:rPr>
              <a:t>Toplam TB olgu sayısı: 12.417</a:t>
            </a:r>
          </a:p>
        </p:txBody>
      </p:sp>
      <p:graphicFrame>
        <p:nvGraphicFramePr>
          <p:cNvPr id="10" name="Group 5"/>
          <p:cNvGraphicFramePr>
            <a:graphicFrameLocks noGrp="1"/>
          </p:cNvGraphicFramePr>
          <p:nvPr/>
        </p:nvGraphicFramePr>
        <p:xfrm>
          <a:off x="5651500" y="3213100"/>
          <a:ext cx="2881313" cy="1079500"/>
        </p:xfrm>
        <a:graphic>
          <a:graphicData uri="http://schemas.openxmlformats.org/drawingml/2006/table">
            <a:tbl>
              <a:tblPr/>
              <a:tblGrid>
                <a:gridCol w="960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04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975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Erkek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7.132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57,4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Kadın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5.285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42,6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56"/>
          <p:cNvGraphicFramePr>
            <a:graphicFrameLocks noGrp="1"/>
          </p:cNvGraphicFramePr>
          <p:nvPr/>
        </p:nvGraphicFramePr>
        <p:xfrm>
          <a:off x="1476375" y="4941888"/>
          <a:ext cx="5759450" cy="1008062"/>
        </p:xfrm>
        <a:graphic>
          <a:graphicData uri="http://schemas.openxmlformats.org/drawingml/2006/table">
            <a:tbl>
              <a:tblPr/>
              <a:tblGrid>
                <a:gridCol w="3066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1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07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tüberkülozu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895" marR="121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8.248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66,4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27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dışı tüberküloz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895" marR="121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4.169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31"/>
          <p:cNvGraphicFramePr>
            <a:graphicFrameLocks noGrp="1"/>
          </p:cNvGraphicFramePr>
          <p:nvPr/>
        </p:nvGraphicFramePr>
        <p:xfrm>
          <a:off x="395288" y="3213100"/>
          <a:ext cx="4838700" cy="1105027"/>
        </p:xfrm>
        <a:graphic>
          <a:graphicData uri="http://schemas.openxmlformats.org/drawingml/2006/table">
            <a:tbl>
              <a:tblPr/>
              <a:tblGrid>
                <a:gridCol w="2520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4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495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Yeni olgu 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11.442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92,1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94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Önceden </a:t>
                      </a: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tedavi görmüş 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olgu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975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7 Metin kutusu"/>
          <p:cNvSpPr txBox="1">
            <a:spLocks noChangeArrowheads="1"/>
          </p:cNvSpPr>
          <p:nvPr/>
        </p:nvSpPr>
        <p:spPr bwMode="auto">
          <a:xfrm>
            <a:off x="6659563" y="6535738"/>
            <a:ext cx="2381250" cy="277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kern="0" dirty="0">
                <a:solidFill>
                  <a:srgbClr val="000000"/>
                </a:solidFill>
                <a:latin typeface="Arial"/>
              </a:rPr>
              <a:t>Tüberküloz Daire Başkanlığı</a:t>
            </a:r>
            <a:endParaRPr lang="tr-TR" sz="1600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icture17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2163"/>
            <a:ext cx="3386137" cy="2643187"/>
          </a:xfrm>
        </p:spPr>
      </p:pic>
      <p:sp>
        <p:nvSpPr>
          <p:cNvPr id="2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66800" y="590550"/>
            <a:ext cx="5916613" cy="966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0" algn="ctr">
            <a:rou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AF220B"/>
                </a:solidFill>
                <a:cs typeface="Arial" charset="0"/>
              </a:rPr>
              <a:t>VEREM MİKROBUNUN ÖZELLİKLERİ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284663" y="4797425"/>
            <a:ext cx="3744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Verem mikrobunun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elektron mikroskobundaki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görünümü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68313" y="1773238"/>
            <a:ext cx="3598862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99"/>
                </a:solidFill>
                <a:cs typeface="Arial" charset="0"/>
              </a:rPr>
              <a:t>Verem mikrobu, güneş görmeyen ortamlarda havada uzun süre </a:t>
            </a:r>
            <a:r>
              <a:rPr lang="tr-TR" sz="2400" dirty="0" smtClean="0">
                <a:solidFill>
                  <a:srgbClr val="000099"/>
                </a:solidFill>
                <a:cs typeface="Arial" charset="0"/>
              </a:rPr>
              <a:t>canlı </a:t>
            </a:r>
            <a:r>
              <a:rPr lang="tr-TR" sz="2400" dirty="0">
                <a:solidFill>
                  <a:srgbClr val="000099"/>
                </a:solidFill>
                <a:cs typeface="Arial" charset="0"/>
              </a:rPr>
              <a:t>kalabilir.</a:t>
            </a: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rgbClr val="000099"/>
              </a:solidFill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99"/>
                </a:solidFill>
                <a:cs typeface="Arial" charset="0"/>
              </a:rPr>
              <a:t>Güneşten gelen ultraviyole </a:t>
            </a:r>
            <a:r>
              <a:rPr lang="tr-TR" sz="2400" dirty="0" smtClean="0">
                <a:solidFill>
                  <a:srgbClr val="000099"/>
                </a:solidFill>
                <a:cs typeface="Arial" charset="0"/>
              </a:rPr>
              <a:t>ışınları </a:t>
            </a:r>
            <a:r>
              <a:rPr lang="tr-TR" sz="2400" dirty="0">
                <a:solidFill>
                  <a:srgbClr val="000099"/>
                </a:solidFill>
                <a:cs typeface="Arial" charset="0"/>
              </a:rPr>
              <a:t>verem </a:t>
            </a:r>
            <a:r>
              <a:rPr lang="tr-TR" sz="2400" dirty="0" smtClean="0">
                <a:solidFill>
                  <a:srgbClr val="000099"/>
                </a:solidFill>
                <a:cs typeface="Arial" charset="0"/>
              </a:rPr>
              <a:t>mikrobunu kısa </a:t>
            </a:r>
            <a:r>
              <a:rPr lang="tr-TR" sz="2400" dirty="0">
                <a:solidFill>
                  <a:srgbClr val="000099"/>
                </a:solidFill>
                <a:cs typeface="Arial" charset="0"/>
              </a:rPr>
              <a:t>sürede öldürür.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Yuvarlatılmış Dikdörtgen"/>
          <p:cNvSpPr>
            <a:spLocks noGrp="1" noChangeArrowheads="1"/>
          </p:cNvSpPr>
          <p:nvPr>
            <p:ph idx="1"/>
          </p:nvPr>
        </p:nvSpPr>
        <p:spPr>
          <a:xfrm>
            <a:off x="1196975" y="1922463"/>
            <a:ext cx="7207250" cy="184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200" smtClean="0">
                <a:solidFill>
                  <a:srgbClr val="000099"/>
                </a:solidFill>
                <a:cs typeface="Arial" panose="020B0604020202020204" pitchFamily="34" charset="0"/>
              </a:rPr>
              <a:t>Verem, </a:t>
            </a:r>
            <a:r>
              <a:rPr lang="tr-TR" altLang="tr-TR" sz="2200" smtClean="0">
                <a:solidFill>
                  <a:srgbClr val="FF3300"/>
                </a:solidFill>
                <a:cs typeface="Arial" panose="020B0604020202020204" pitchFamily="34" charset="0"/>
              </a:rPr>
              <a:t>tedavi görmemiş veya düzenli tedavi görmeyen</a:t>
            </a:r>
            <a:r>
              <a:rPr lang="tr-TR" altLang="tr-TR" sz="2200" smtClean="0">
                <a:solidFill>
                  <a:srgbClr val="000099"/>
                </a:solidFill>
                <a:cs typeface="Arial" panose="020B0604020202020204" pitchFamily="34" charset="0"/>
              </a:rPr>
              <a:t> hastaların aksırma, öksürme ve  konuşmaları sırasında havaya yayılan mikropların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200" smtClean="0">
                <a:solidFill>
                  <a:srgbClr val="FF0000"/>
                </a:solidFill>
                <a:cs typeface="Arial" panose="020B0604020202020204" pitchFamily="34" charset="0"/>
              </a:rPr>
              <a:t>solunum yoluyla alınması </a:t>
            </a:r>
            <a:r>
              <a:rPr lang="tr-TR" altLang="tr-TR" sz="2200" smtClean="0">
                <a:solidFill>
                  <a:srgbClr val="000099"/>
                </a:solidFill>
                <a:cs typeface="Arial" panose="020B0604020202020204" pitchFamily="34" charset="0"/>
              </a:rPr>
              <a:t>ile bulaşır.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76700"/>
            <a:ext cx="43926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Yuvarlatılmış Dikdörtgen"/>
          <p:cNvSpPr>
            <a:spLocks noChangeArrowheads="1"/>
          </p:cNvSpPr>
          <p:nvPr/>
        </p:nvSpPr>
        <p:spPr bwMode="auto">
          <a:xfrm>
            <a:off x="1042988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250825" y="2133600"/>
            <a:ext cx="7777163" cy="2159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400" dirty="0" smtClean="0">
                <a:cs typeface="Arial" panose="020B0604020202020204" pitchFamily="34" charset="0"/>
              </a:rPr>
              <a:t>Hastalar tarafından;</a:t>
            </a:r>
          </a:p>
          <a:p>
            <a:pPr eaLnBrk="1" hangingPunct="1"/>
            <a:r>
              <a:rPr lang="tr-TR" altLang="tr-TR" sz="2400" b="0" dirty="0" smtClean="0">
                <a:cs typeface="Arial" panose="020B0604020202020204" pitchFamily="34" charset="0"/>
              </a:rPr>
              <a:t>Konuşma ile </a:t>
            </a:r>
            <a:r>
              <a:rPr lang="tr-TR" altLang="tr-TR" sz="24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0-210</a:t>
            </a:r>
            <a:r>
              <a:rPr lang="tr-TR" altLang="tr-TR" sz="2400" b="0" dirty="0" smtClean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 smtClean="0">
                <a:cs typeface="Arial" panose="020B0604020202020204" pitchFamily="34" charset="0"/>
              </a:rPr>
              <a:t>Öksürme ile </a:t>
            </a:r>
            <a:r>
              <a:rPr lang="tr-TR" altLang="tr-TR" sz="24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0-3.500</a:t>
            </a:r>
            <a:r>
              <a:rPr lang="tr-TR" altLang="tr-TR" sz="2400" b="0" dirty="0" smtClean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 smtClean="0">
                <a:cs typeface="Arial" panose="020B0604020202020204" pitchFamily="34" charset="0"/>
              </a:rPr>
              <a:t>Hapşırma ile </a:t>
            </a:r>
            <a:r>
              <a:rPr lang="tr-TR" altLang="tr-TR" sz="24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4.500-1.000.000</a:t>
            </a:r>
            <a:r>
              <a:rPr lang="tr-TR" altLang="tr-TR" sz="2400" b="0" dirty="0" smtClean="0">
                <a:cs typeface="Arial" panose="020B0604020202020204" pitchFamily="34" charset="0"/>
              </a:rPr>
              <a:t> damlacık çıkarılır.</a:t>
            </a:r>
          </a:p>
          <a:p>
            <a:pPr eaLnBrk="1" hangingPunct="1"/>
            <a:endParaRPr lang="tr-TR" altLang="tr-TR" sz="2800" dirty="0" smtClean="0">
              <a:latin typeface="Perpetua" panose="02020502060401020303" pitchFamily="18" charset="0"/>
            </a:endParaRPr>
          </a:p>
        </p:txBody>
      </p:sp>
      <p:pic>
        <p:nvPicPr>
          <p:cNvPr id="14339" name="Picture 9" descr="helem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92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>
            <a:spLocks noChangeArrowheads="1"/>
          </p:cNvSpPr>
          <p:nvPr/>
        </p:nvSpPr>
        <p:spPr bwMode="auto">
          <a:xfrm>
            <a:off x="1116013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14341" name="8 Dikdörtgen"/>
          <p:cNvSpPr>
            <a:spLocks noChangeArrowheads="1"/>
          </p:cNvSpPr>
          <p:nvPr/>
        </p:nvSpPr>
        <p:spPr bwMode="auto">
          <a:xfrm>
            <a:off x="4932363" y="4437063"/>
            <a:ext cx="3960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Hastaların öksürme ve hapşırma sırasında ağızlarını mendille kapatmaları gerekmektedir.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1870</TotalTime>
  <Words>954</Words>
  <Application>Microsoft Office PowerPoint</Application>
  <PresentationFormat>Ekran Gösterisi (4:3)</PresentationFormat>
  <Paragraphs>197</Paragraphs>
  <Slides>29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1" baseType="lpstr">
      <vt:lpstr>Temel</vt:lpstr>
      <vt:lpstr>Slide</vt:lpstr>
      <vt:lpstr>T.C. Sağlık Bakanlığı Halk Sağlığı Genel Müdürlüğü Tüberküloz Daire Başkanlığı</vt:lpstr>
      <vt:lpstr>Slayt 2</vt:lpstr>
      <vt:lpstr>Slayt 3</vt:lpstr>
      <vt:lpstr>Slayt 4</vt:lpstr>
      <vt:lpstr>Slayt 5</vt:lpstr>
      <vt:lpstr>Slayt 6</vt:lpstr>
      <vt:lpstr>VEREM MİKROBUNUN ÖZELLİKLERİ</vt:lpstr>
      <vt:lpstr>Slayt 8</vt:lpstr>
      <vt:lpstr>Slayt 9</vt:lpstr>
      <vt:lpstr>Slayt 10</vt:lpstr>
      <vt:lpstr>Slayt 11</vt:lpstr>
      <vt:lpstr>Slayt 12</vt:lpstr>
      <vt:lpstr>Slayt 13</vt:lpstr>
      <vt:lpstr>VEREM HASTALIĞININ BELİRTİLERİ NELERDİR?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EVDE KORUNMA ÖNLEMLERİ</vt:lpstr>
      <vt:lpstr>VEREM HASTALARI ÇEVRESİNDEKİ İNSANLARI HASTALIKTAN NASIL KORUYABİLİR?</vt:lpstr>
      <vt:lpstr>Slayt 28</vt:lpstr>
      <vt:lpstr>HEDEFİMİZ VEREMSİZ BİR TÜRKİYE!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Taksim</cp:lastModifiedBy>
  <cp:revision>538</cp:revision>
  <cp:lastPrinted>2015-12-14T11:44:02Z</cp:lastPrinted>
  <dcterms:created xsi:type="dcterms:W3CDTF">2011-11-11T12:01:31Z</dcterms:created>
  <dcterms:modified xsi:type="dcterms:W3CDTF">2018-01-08T12:39:17Z</dcterms:modified>
</cp:coreProperties>
</file>