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61" r:id="rId5"/>
    <p:sldId id="262" r:id="rId6"/>
    <p:sldId id="263" r:id="rId7"/>
    <p:sldId id="264" r:id="rId8"/>
    <p:sldId id="265" r:id="rId9"/>
    <p:sldId id="260" r:id="rId10"/>
    <p:sldId id="266" r:id="rId11"/>
    <p:sldId id="259" r:id="rId12"/>
    <p:sldId id="267" r:id="rId13"/>
    <p:sldId id="268" r:id="rId14"/>
    <p:sldId id="269" r:id="rId15"/>
    <p:sldId id="270" r:id="rId16"/>
    <p:sldId id="271" r:id="rId17"/>
    <p:sldId id="280" r:id="rId18"/>
    <p:sldId id="272" r:id="rId19"/>
    <p:sldId id="282" r:id="rId20"/>
    <p:sldId id="281" r:id="rId21"/>
    <p:sldId id="283" r:id="rId22"/>
    <p:sldId id="276" r:id="rId23"/>
    <p:sldId id="277" r:id="rId24"/>
    <p:sldId id="278" r:id="rId25"/>
    <p:sldId id="27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32"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t>25.8.2022</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F302176B-0E47-46AC-8F43-DAB4B8A37D06}"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25.8.2022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25.8.2022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25.8.2022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25.8.2022</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25.8.2022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25.8.2022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25.8.2022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25.8.2022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25.8.2022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25.8.2022</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23720DD-5B6D-40BF-8493-A6B52D484E6B}" type="datetimeFigureOut">
              <a:rPr lang="tr-TR" smtClean="0"/>
              <a:t>25.8.2022</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59632" y="4869160"/>
            <a:ext cx="7272808" cy="677416"/>
          </a:xfrm>
        </p:spPr>
        <p:txBody>
          <a:bodyPr>
            <a:noAutofit/>
          </a:bodyPr>
          <a:lstStyle/>
          <a:p>
            <a:pPr algn="ctr"/>
            <a:r>
              <a:rPr lang="tr-TR" sz="6600" b="1" dirty="0" smtClean="0">
                <a:solidFill>
                  <a:srgbClr val="FF0000"/>
                </a:solidFill>
              </a:rPr>
              <a:t>Hoş geldiniz.</a:t>
            </a:r>
            <a:endParaRPr lang="tr-TR" sz="6600" b="1" dirty="0">
              <a:solidFill>
                <a:srgbClr val="FF0000"/>
              </a:solidFill>
            </a:endParaRPr>
          </a:p>
        </p:txBody>
      </p:sp>
      <p:sp>
        <p:nvSpPr>
          <p:cNvPr id="2" name="Başlık 1"/>
          <p:cNvSpPr>
            <a:spLocks noGrp="1"/>
          </p:cNvSpPr>
          <p:nvPr>
            <p:ph type="ctrTitle"/>
          </p:nvPr>
        </p:nvSpPr>
        <p:spPr>
          <a:xfrm>
            <a:off x="683568" y="3068960"/>
            <a:ext cx="8020372" cy="1872208"/>
          </a:xfrm>
        </p:spPr>
        <p:txBody>
          <a:bodyPr>
            <a:normAutofit fontScale="90000"/>
          </a:bodyPr>
          <a:lstStyle/>
          <a:p>
            <a:pPr algn="ctr"/>
            <a:r>
              <a:rPr lang="tr-TR" sz="3600" dirty="0" smtClean="0">
                <a:solidFill>
                  <a:schemeClr val="tx1"/>
                </a:solidFill>
                <a:latin typeface="Arial Black" panose="020B0A04020102020204" pitchFamily="34" charset="0"/>
              </a:rPr>
              <a:t>Şişli İlçe Milli Eğitim Müdürlüğü </a:t>
            </a:r>
            <a:br>
              <a:rPr lang="tr-TR" sz="3600" dirty="0" smtClean="0">
                <a:solidFill>
                  <a:schemeClr val="tx1"/>
                </a:solidFill>
                <a:latin typeface="Arial Black" panose="020B0A04020102020204" pitchFamily="34" charset="0"/>
              </a:rPr>
            </a:br>
            <a:r>
              <a:rPr lang="tr-TR" sz="3600" dirty="0" smtClean="0">
                <a:solidFill>
                  <a:schemeClr val="tx1"/>
                </a:solidFill>
                <a:latin typeface="Arial Black" panose="020B0A04020102020204" pitchFamily="34" charset="0"/>
              </a:rPr>
              <a:t>İşyeri Sağlık ve Güvenlik Bürosu</a:t>
            </a:r>
            <a:endParaRPr lang="tr-TR" sz="3600" dirty="0">
              <a:solidFill>
                <a:schemeClr val="tx1"/>
              </a:solidFill>
              <a:latin typeface="Arial Black" panose="020B0A04020102020204" pitchFamily="34" charset="0"/>
            </a:endParaRPr>
          </a:p>
        </p:txBody>
      </p:sp>
      <p:pic>
        <p:nvPicPr>
          <p:cNvPr id="1026"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58999"/>
            <a:ext cx="2448272" cy="125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282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620000" cy="562074"/>
          </a:xfrm>
        </p:spPr>
        <p:txBody>
          <a:bodyPr>
            <a:normAutofit fontScale="90000"/>
          </a:bodyPr>
          <a:lstStyle/>
          <a:p>
            <a:r>
              <a:rPr lang="tr-TR" sz="3200" dirty="0" smtClean="0">
                <a:solidFill>
                  <a:schemeClr val="tx1"/>
                </a:solidFill>
                <a:latin typeface="Arial Narrow" panose="020B0606020202030204" pitchFamily="34" charset="0"/>
              </a:rPr>
              <a:t>2.Adım «Sisteme Giriş yapılması»</a:t>
            </a:r>
            <a:endParaRPr lang="tr-TR" sz="3200" dirty="0">
              <a:solidFill>
                <a:schemeClr val="tx1"/>
              </a:solidFill>
              <a:latin typeface="Arial Narrow" panose="020B060602020203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58" t="33866" r="25565" b="14706"/>
          <a:stretch/>
        </p:blipFill>
        <p:spPr bwMode="auto">
          <a:xfrm>
            <a:off x="0" y="764704"/>
            <a:ext cx="914399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G:\KİŞİSEL DOSYALAR\şişli ilçe logo di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017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8479" y="108012"/>
            <a:ext cx="8820472" cy="836712"/>
          </a:xfrm>
        </p:spPr>
        <p:txBody>
          <a:bodyPr>
            <a:normAutofit fontScale="90000"/>
          </a:bodyPr>
          <a:lstStyle/>
          <a:p>
            <a:r>
              <a:rPr lang="tr-TR" sz="3200" dirty="0" smtClean="0">
                <a:solidFill>
                  <a:schemeClr val="tx1"/>
                </a:solidFill>
                <a:latin typeface="Arial Narrow" panose="020B0606020202030204" pitchFamily="34" charset="0"/>
              </a:rPr>
              <a:t>3.Adım «Başvuru kayıt ekranı bilgilerin </a:t>
            </a:r>
            <a:br>
              <a:rPr lang="tr-TR" sz="3200" dirty="0" smtClean="0">
                <a:solidFill>
                  <a:schemeClr val="tx1"/>
                </a:solidFill>
                <a:latin typeface="Arial Narrow" panose="020B0606020202030204" pitchFamily="34" charset="0"/>
              </a:rPr>
            </a:br>
            <a:r>
              <a:rPr lang="tr-TR" sz="3200" dirty="0" smtClean="0">
                <a:solidFill>
                  <a:schemeClr val="tx1"/>
                </a:solidFill>
                <a:latin typeface="Arial Narrow" panose="020B0606020202030204" pitchFamily="34" charset="0"/>
              </a:rPr>
              <a:t>düzenlenmesi»</a:t>
            </a:r>
            <a:endParaRPr lang="tr-TR" sz="3200" dirty="0">
              <a:solidFill>
                <a:schemeClr val="tx1"/>
              </a:solidFill>
              <a:latin typeface="Arial Narrow" panose="020B060602020203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58" r="18860" b="6549"/>
          <a:stretch/>
        </p:blipFill>
        <p:spPr bwMode="auto">
          <a:xfrm>
            <a:off x="6076" y="980728"/>
            <a:ext cx="9137923" cy="587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G:\KİŞİSEL DOSYALAR\şişli ilçe logo di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405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7368" y="188640"/>
            <a:ext cx="8748464" cy="864096"/>
          </a:xfrm>
        </p:spPr>
        <p:txBody>
          <a:bodyPr>
            <a:normAutofit fontScale="90000"/>
          </a:bodyPr>
          <a:lstStyle/>
          <a:p>
            <a:r>
              <a:rPr lang="tr-TR" sz="3200" dirty="0">
                <a:solidFill>
                  <a:schemeClr val="tx1"/>
                </a:solidFill>
                <a:latin typeface="Arial Narrow" panose="020B0606020202030204" pitchFamily="34" charset="0"/>
              </a:rPr>
              <a:t>4</a:t>
            </a:r>
            <a:r>
              <a:rPr lang="tr-TR" sz="3200" dirty="0" smtClean="0">
                <a:solidFill>
                  <a:schemeClr val="tx1"/>
                </a:solidFill>
                <a:latin typeface="Arial Narrow" panose="020B0606020202030204" pitchFamily="34" charset="0"/>
              </a:rPr>
              <a:t>.Adım «Başvuru </a:t>
            </a:r>
            <a:r>
              <a:rPr lang="tr-TR" sz="3200" dirty="0">
                <a:solidFill>
                  <a:schemeClr val="tx1"/>
                </a:solidFill>
                <a:latin typeface="Arial Narrow" panose="020B0606020202030204" pitchFamily="34" charset="0"/>
              </a:rPr>
              <a:t>dokümanlarının </a:t>
            </a:r>
            <a:r>
              <a:rPr lang="tr-TR" sz="3200" dirty="0" smtClean="0">
                <a:solidFill>
                  <a:schemeClr val="tx1"/>
                </a:solidFill>
                <a:latin typeface="Arial Narrow" panose="020B0606020202030204" pitchFamily="34" charset="0"/>
              </a:rPr>
              <a:t>güncellenerek  </a:t>
            </a:r>
            <a:r>
              <a:rPr lang="tr-TR" sz="3200" dirty="0">
                <a:solidFill>
                  <a:schemeClr val="tx1"/>
                </a:solidFill>
                <a:latin typeface="Arial Narrow" panose="020B0606020202030204" pitchFamily="34" charset="0"/>
              </a:rPr>
              <a:t>portala </a:t>
            </a:r>
            <a:r>
              <a:rPr lang="tr-TR" sz="3200" dirty="0" smtClean="0">
                <a:solidFill>
                  <a:schemeClr val="tx1"/>
                </a:solidFill>
                <a:latin typeface="Arial Narrow" panose="020B0606020202030204" pitchFamily="34" charset="0"/>
              </a:rPr>
              <a:t> yüklenmesi» </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0" y="1124744"/>
            <a:ext cx="8460432" cy="5276056"/>
          </a:xfrm>
        </p:spPr>
        <p:txBody>
          <a:bodyPr/>
          <a:lstStyle/>
          <a:p>
            <a:r>
              <a:rPr lang="tr-TR" dirty="0">
                <a:latin typeface="Arial Narrow" panose="020B0606020202030204" pitchFamily="34" charset="0"/>
              </a:rPr>
              <a:t>Okul ve kurumlar tarafından http://merkezisgb.meb.gov.tr/belgelendirme adresinde "Yönetim Sistemi Belgelendirme </a:t>
            </a:r>
            <a:r>
              <a:rPr lang="tr-TR" dirty="0" err="1">
                <a:latin typeface="Arial Narrow" panose="020B0606020202030204" pitchFamily="34" charset="0"/>
              </a:rPr>
              <a:t>Portalı</a:t>
            </a:r>
            <a:r>
              <a:rPr lang="tr-TR" dirty="0">
                <a:latin typeface="Arial Narrow" panose="020B0606020202030204" pitchFamily="34" charset="0"/>
              </a:rPr>
              <a:t>''</a:t>
            </a:r>
            <a:r>
              <a:rPr lang="tr-TR" dirty="0" err="1">
                <a:latin typeface="Arial Narrow" panose="020B0606020202030204" pitchFamily="34" charset="0"/>
              </a:rPr>
              <a:t>nda</a:t>
            </a:r>
            <a:r>
              <a:rPr lang="tr-TR" dirty="0">
                <a:latin typeface="Arial Narrow" panose="020B0606020202030204" pitchFamily="34" charset="0"/>
              </a:rPr>
              <a:t> yer alan başvuru dokümanlarının </a:t>
            </a:r>
            <a:r>
              <a:rPr lang="tr-TR" dirty="0" smtClean="0">
                <a:latin typeface="Arial Narrow" panose="020B0606020202030204" pitchFamily="34" charset="0"/>
              </a:rPr>
              <a:t>05.09.2022 </a:t>
            </a:r>
            <a:r>
              <a:rPr lang="tr-TR" dirty="0">
                <a:latin typeface="Arial Narrow" panose="020B0606020202030204" pitchFamily="34" charset="0"/>
              </a:rPr>
              <a:t>tarihi mesai bitimine güncellenmesi</a:t>
            </a:r>
            <a:r>
              <a:rPr lang="tr-TR" dirty="0" smtClean="0">
                <a:latin typeface="Arial Narrow" panose="020B0606020202030204" pitchFamily="34" charset="0"/>
              </a:rPr>
              <a:t>,</a:t>
            </a:r>
          </a:p>
          <a:p>
            <a:endParaRPr lang="tr-TR" dirty="0">
              <a:latin typeface="Arial Narrow" panose="020B0606020202030204"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31" t="37353" r="35540" b="27663"/>
          <a:stretch/>
        </p:blipFill>
        <p:spPr bwMode="auto">
          <a:xfrm>
            <a:off x="683568" y="2780928"/>
            <a:ext cx="6696743" cy="388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KİŞİSEL DOSYALAR\şişli ilçe logo di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4396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8077200" cy="764704"/>
          </a:xfrm>
        </p:spPr>
        <p:txBody>
          <a:bodyPr/>
          <a:lstStyle/>
          <a:p>
            <a:r>
              <a:rPr lang="tr-TR" sz="2800" dirty="0">
                <a:solidFill>
                  <a:schemeClr val="tx1"/>
                </a:solidFill>
                <a:latin typeface="Arial Narrow" panose="020B0606020202030204" pitchFamily="34" charset="0"/>
              </a:rPr>
              <a:t>5</a:t>
            </a:r>
            <a:r>
              <a:rPr lang="tr-TR" sz="2800" dirty="0" smtClean="0">
                <a:solidFill>
                  <a:schemeClr val="tx1"/>
                </a:solidFill>
                <a:latin typeface="Arial Narrow" panose="020B0606020202030204" pitchFamily="34" charset="0"/>
              </a:rPr>
              <a:t>.Adım </a:t>
            </a:r>
            <a:endParaRPr lang="tr-TR" sz="2800" dirty="0">
              <a:solidFill>
                <a:schemeClr val="tx1"/>
              </a:solidFill>
              <a:latin typeface="Arial Narrow" panose="020B0606020202030204"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17" t="21951" r="30326" b="26936"/>
          <a:stretch/>
        </p:blipFill>
        <p:spPr bwMode="auto">
          <a:xfrm>
            <a:off x="-3845" y="620688"/>
            <a:ext cx="8381528" cy="57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G:\KİŞİSEL DOSYALAR\şişli ilçe logo di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563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1143000"/>
          </a:xfrm>
        </p:spPr>
        <p:txBody>
          <a:bodyPr>
            <a:normAutofit/>
          </a:bodyPr>
          <a:lstStyle/>
          <a:p>
            <a:r>
              <a:rPr lang="tr-TR" sz="3200" dirty="0" smtClean="0">
                <a:solidFill>
                  <a:schemeClr val="tx1"/>
                </a:solidFill>
                <a:latin typeface="Arial Narrow" panose="020B0606020202030204" pitchFamily="34" charset="0"/>
              </a:rPr>
              <a:t>6.Adım «Belge </a:t>
            </a:r>
            <a:r>
              <a:rPr lang="tr-TR" sz="3200" dirty="0">
                <a:solidFill>
                  <a:schemeClr val="tx1"/>
                </a:solidFill>
                <a:latin typeface="Arial Narrow" panose="020B0606020202030204" pitchFamily="34" charset="0"/>
              </a:rPr>
              <a:t>yenileme ve ilk belgelendirme tetkiklerinin </a:t>
            </a:r>
            <a:r>
              <a:rPr lang="tr-TR" sz="3200" dirty="0" smtClean="0">
                <a:solidFill>
                  <a:schemeClr val="tx1"/>
                </a:solidFill>
                <a:latin typeface="Arial Narrow" panose="020B0606020202030204" pitchFamily="34" charset="0"/>
              </a:rPr>
              <a:t>planlanması»</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79512" y="1412776"/>
            <a:ext cx="7897688" cy="4988024"/>
          </a:xfrm>
        </p:spPr>
        <p:txBody>
          <a:bodyPr/>
          <a:lstStyle/>
          <a:p>
            <a:r>
              <a:rPr lang="tr-TR" dirty="0" smtClean="0">
                <a:latin typeface="Arial Narrow" panose="020B0606020202030204" pitchFamily="34" charset="0"/>
              </a:rPr>
              <a:t>Tüm </a:t>
            </a:r>
            <a:r>
              <a:rPr lang="tr-TR" dirty="0">
                <a:latin typeface="Arial Narrow" panose="020B0606020202030204" pitchFamily="34" charset="0"/>
              </a:rPr>
              <a:t>okul ve kurumların başvuru belgelerinde belirtilen </a:t>
            </a:r>
            <a:r>
              <a:rPr lang="tr-TR" dirty="0" smtClean="0">
                <a:latin typeface="Arial Narrow" panose="020B0606020202030204" pitchFamily="34" charset="0"/>
              </a:rPr>
              <a:t>çalışmaları masada ve sahada tamamlaması, Okul veya Kurumun Tetkike hazır duruma </a:t>
            </a:r>
            <a:r>
              <a:rPr lang="tr-TR" dirty="0">
                <a:latin typeface="Arial Narrow" panose="020B0606020202030204" pitchFamily="34" charset="0"/>
              </a:rPr>
              <a:t>duruma getirilmesi,</a:t>
            </a:r>
          </a:p>
          <a:p>
            <a:endParaRPr lang="tr-TR" dirty="0" smtClean="0">
              <a:latin typeface="Arial Narrow" panose="020B0606020202030204" pitchFamily="34" charset="0"/>
            </a:endParaRPr>
          </a:p>
          <a:p>
            <a:r>
              <a:rPr lang="tr-TR" dirty="0" smtClean="0">
                <a:latin typeface="Arial Narrow" panose="020B0606020202030204" pitchFamily="34" charset="0"/>
              </a:rPr>
              <a:t>İl </a:t>
            </a:r>
            <a:r>
              <a:rPr lang="tr-TR" dirty="0">
                <a:latin typeface="Arial Narrow" panose="020B0606020202030204" pitchFamily="34" charset="0"/>
              </a:rPr>
              <a:t>Millî Eğitim Müdürlüğü İşyeri Sağlık ve Güvenlik Birimi ve İlçe İSG Bürolarının koordinasyonu ile belgelendirme programına uygun olarak </a:t>
            </a:r>
            <a:r>
              <a:rPr lang="tr-TR" dirty="0" smtClean="0">
                <a:latin typeface="Arial Narrow" panose="020B0606020202030204" pitchFamily="34" charset="0"/>
              </a:rPr>
              <a:t>01.09.2022 / 29.09.2022 tarihleri arasında belgelendirme </a:t>
            </a:r>
            <a:r>
              <a:rPr lang="tr-TR" dirty="0">
                <a:latin typeface="Arial Narrow" panose="020B0606020202030204" pitchFamily="34" charset="0"/>
              </a:rPr>
              <a:t>tetkiklerinin </a:t>
            </a:r>
            <a:r>
              <a:rPr lang="tr-TR" dirty="0" smtClean="0">
                <a:latin typeface="Arial Narrow" panose="020B0606020202030204" pitchFamily="34" charset="0"/>
              </a:rPr>
              <a:t>planlanması,</a:t>
            </a:r>
            <a:endParaRPr lang="tr-TR"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470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244674" cy="1224136"/>
          </a:xfrm>
        </p:spPr>
        <p:txBody>
          <a:bodyPr>
            <a:normAutofit fontScale="90000"/>
          </a:bodyPr>
          <a:lstStyle/>
          <a:p>
            <a:pPr lvl="0"/>
            <a:r>
              <a:rPr lang="tr-TR" sz="3200" dirty="0" smtClean="0">
                <a:solidFill>
                  <a:schemeClr val="tx1"/>
                </a:solidFill>
                <a:latin typeface="Arial Narrow" panose="020B0606020202030204" pitchFamily="34" charset="0"/>
              </a:rPr>
              <a:t>Gündem Maddesi-2 </a:t>
            </a:r>
            <a:r>
              <a:rPr lang="tr-TR" sz="3200" dirty="0">
                <a:solidFill>
                  <a:schemeClr val="tx1"/>
                </a:solidFill>
                <a:latin typeface="Arial Narrow" panose="020B0606020202030204" pitchFamily="34" charset="0"/>
              </a:rPr>
              <a:t>Sene Başı Öğretmeneler Kurulu </a:t>
            </a:r>
            <a:r>
              <a:rPr lang="tr-TR" sz="3200" dirty="0" smtClean="0">
                <a:solidFill>
                  <a:schemeClr val="tx1"/>
                </a:solidFill>
                <a:latin typeface="Arial Narrow" panose="020B0606020202030204" pitchFamily="34" charset="0"/>
              </a:rPr>
              <a:t>   Öncesi </a:t>
            </a:r>
            <a:r>
              <a:rPr lang="tr-TR" sz="3200" dirty="0">
                <a:solidFill>
                  <a:schemeClr val="tx1"/>
                </a:solidFill>
                <a:latin typeface="Arial Narrow" panose="020B0606020202030204" pitchFamily="34" charset="0"/>
              </a:rPr>
              <a:t>Okullarda Yapılması gereken İş Sağlığı ve Güvenliğine yönelik </a:t>
            </a:r>
            <a:r>
              <a:rPr lang="tr-TR" sz="3200" dirty="0" smtClean="0">
                <a:solidFill>
                  <a:schemeClr val="tx1"/>
                </a:solidFill>
                <a:latin typeface="Arial Narrow" panose="020B0606020202030204" pitchFamily="34" charset="0"/>
              </a:rPr>
              <a:t>çalışmalar</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79512" y="1412776"/>
            <a:ext cx="8712968" cy="5256584"/>
          </a:xfrm>
        </p:spPr>
        <p:txBody>
          <a:bodyPr>
            <a:normAutofit fontScale="77500" lnSpcReduction="20000"/>
          </a:bodyPr>
          <a:lstStyle/>
          <a:p>
            <a:pPr marL="457200" lvl="0" indent="-457200">
              <a:buFont typeface="+mj-lt"/>
              <a:buAutoNum type="arabicPeriod"/>
            </a:pPr>
            <a:r>
              <a:rPr lang="tr-TR" sz="2400" b="1" dirty="0" smtClean="0">
                <a:latin typeface="Arial Narrow" panose="020B0606020202030204" pitchFamily="34" charset="0"/>
              </a:rPr>
              <a:t>Okullarımızın tüm alanlarında Covid-19 ve </a:t>
            </a:r>
            <a:r>
              <a:rPr lang="tr-TR" sz="2400" b="1" dirty="0" err="1" smtClean="0">
                <a:latin typeface="Arial Narrow" panose="020B0606020202030204" pitchFamily="34" charset="0"/>
              </a:rPr>
              <a:t>Pandemi</a:t>
            </a:r>
            <a:r>
              <a:rPr lang="tr-TR" sz="2400" b="1" dirty="0" smtClean="0">
                <a:latin typeface="Arial Narrow" panose="020B0606020202030204" pitchFamily="34" charset="0"/>
              </a:rPr>
              <a:t> sürecinde “Eğitim Kurumlarında Hijyen Şartlarının Geliştirilmesi ve Enfeksiyon önleme Kontrol </a:t>
            </a:r>
            <a:r>
              <a:rPr lang="tr-TR" sz="2400" b="1" dirty="0" err="1" smtClean="0">
                <a:latin typeface="Arial Narrow" panose="020B0606020202030204" pitchFamily="34" charset="0"/>
              </a:rPr>
              <a:t>Kılavuzu”nda</a:t>
            </a:r>
            <a:r>
              <a:rPr lang="tr-TR" sz="2400" b="1" dirty="0" smtClean="0">
                <a:latin typeface="Arial Narrow" panose="020B0606020202030204" pitchFamily="34" charset="0"/>
              </a:rPr>
              <a:t> belirtilen esaslarına göre hazırlıkların yapılması</a:t>
            </a:r>
          </a:p>
          <a:p>
            <a:pPr marL="457200" lvl="0" indent="-457200">
              <a:buFont typeface="+mj-lt"/>
              <a:buAutoNum type="arabicPeriod"/>
            </a:pPr>
            <a:r>
              <a:rPr lang="tr-TR" sz="2400" b="1" dirty="0" smtClean="0">
                <a:latin typeface="Arial Narrow" panose="020B0606020202030204" pitchFamily="34" charset="0"/>
              </a:rPr>
              <a:t>Sistem Üzerinden “Okulum Temiz” Belge başvurusunun en geç 29.08.2022 tarihine kadar yapılması,</a:t>
            </a:r>
          </a:p>
          <a:p>
            <a:pPr marL="457200" lvl="0" indent="-457200">
              <a:buFont typeface="+mj-lt"/>
              <a:buAutoNum type="arabicPeriod"/>
            </a:pPr>
            <a:r>
              <a:rPr lang="tr-TR" sz="2400" b="1" dirty="0" smtClean="0">
                <a:latin typeface="Arial Narrow" panose="020B0606020202030204" pitchFamily="34" charset="0"/>
              </a:rPr>
              <a:t>Sene başı toplantısı sonrasında; İşveren, İşveren vekili ve İş Sağlığı ve Güvenliği Kurulu için Kaymakamlık oluru alınması,</a:t>
            </a:r>
          </a:p>
          <a:p>
            <a:pPr marL="457200" lvl="0" indent="-457200">
              <a:buFont typeface="+mj-lt"/>
              <a:buAutoNum type="arabicPeriod"/>
            </a:pPr>
            <a:r>
              <a:rPr lang="tr-TR" sz="2400" b="1" dirty="0" smtClean="0">
                <a:latin typeface="Arial Narrow" panose="020B0606020202030204" pitchFamily="34" charset="0"/>
              </a:rPr>
              <a:t>Sene Başı Öğretmenler Kurulunda aşağıda belirlenen Gündem Maddelerinin görüşülmesi ve karara bağlanması</a:t>
            </a:r>
          </a:p>
          <a:p>
            <a:r>
              <a:rPr lang="tr-TR" sz="2400" b="1" dirty="0" smtClean="0">
                <a:latin typeface="Arial Narrow" panose="020B0606020202030204" pitchFamily="34" charset="0"/>
              </a:rPr>
              <a:t>İSG kurulunun oluşturulması.(Seçilen görevlilerin mümkün mertebe değiştirilmemesi.)</a:t>
            </a:r>
          </a:p>
          <a:p>
            <a:r>
              <a:rPr lang="tr-TR" sz="2400" b="1" dirty="0" smtClean="0">
                <a:latin typeface="Arial Narrow" panose="020B0606020202030204" pitchFamily="34" charset="0"/>
              </a:rPr>
              <a:t>Risk değerlendirme ekibinin belirlenmesi. (Seçilen görevlilerin mümkün mertebe değiştirilmemesi.)</a:t>
            </a:r>
          </a:p>
          <a:p>
            <a:r>
              <a:rPr lang="tr-TR" sz="2400" b="1" dirty="0" smtClean="0">
                <a:latin typeface="Arial Narrow" panose="020B0606020202030204" pitchFamily="34" charset="0"/>
              </a:rPr>
              <a:t>Acil durum ekiplerinin belirlenmesi. (Seçilen görevlilerin mümkün mertebe değiştirilmemesi.)</a:t>
            </a:r>
          </a:p>
          <a:p>
            <a:r>
              <a:rPr lang="tr-TR" sz="2400" b="1" dirty="0" smtClean="0">
                <a:latin typeface="Arial Narrow" panose="020B0606020202030204" pitchFamily="34" charset="0"/>
              </a:rPr>
              <a:t>Çalışan Temsilcisinin belirlenmesi. (Seçilen görevlilerin mümkün mertebe değiştirilmemesi.)</a:t>
            </a:r>
          </a:p>
          <a:p>
            <a:r>
              <a:rPr lang="tr-TR" sz="2400" b="1" dirty="0" smtClean="0">
                <a:latin typeface="Arial Narrow" panose="020B0606020202030204" pitchFamily="34" charset="0"/>
              </a:rPr>
              <a:t>Destek elemanlarının belirlenmesi. (Seçilen görevlilerin mümkün mertebe değiştirilmemesi.)</a:t>
            </a:r>
          </a:p>
          <a:p>
            <a:pPr marL="571500" lvl="0" indent="-457200">
              <a:buFont typeface="+mj-lt"/>
              <a:buAutoNum type="arabicPeriod"/>
            </a:pPr>
            <a:endParaRPr lang="tr-TR" sz="2400" b="1"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857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504056"/>
          </a:xfrm>
        </p:spPr>
        <p:txBody>
          <a:bodyPr>
            <a:normAutofit fontScale="90000"/>
          </a:bodyPr>
          <a:lstStyle/>
          <a:p>
            <a:r>
              <a:rPr lang="tr-TR" sz="3200" dirty="0" smtClean="0">
                <a:solidFill>
                  <a:schemeClr val="tx1"/>
                </a:solidFill>
                <a:latin typeface="Arial Narrow" panose="020B0606020202030204" pitchFamily="34" charset="0"/>
              </a:rPr>
              <a:t>Gündem Maddesi-2</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07504" y="764704"/>
            <a:ext cx="8640960" cy="5832648"/>
          </a:xfrm>
        </p:spPr>
        <p:txBody>
          <a:bodyPr>
            <a:noAutofit/>
          </a:bodyPr>
          <a:lstStyle/>
          <a:p>
            <a:pPr marL="0" indent="0">
              <a:buNone/>
            </a:pPr>
            <a:r>
              <a:rPr lang="tr-TR" sz="2400" b="1" u="sng" dirty="0">
                <a:latin typeface="Arial Narrow" panose="020B0606020202030204" pitchFamily="34" charset="0"/>
              </a:rPr>
              <a:t>Yukarıda ki görevlere seçilenlere;</a:t>
            </a:r>
            <a:endParaRPr lang="tr-TR" sz="2400" b="1" dirty="0">
              <a:latin typeface="Arial Narrow" panose="020B0606020202030204" pitchFamily="34" charset="0"/>
            </a:endParaRPr>
          </a:p>
          <a:p>
            <a:r>
              <a:rPr lang="tr-TR" sz="2400" b="1" dirty="0">
                <a:latin typeface="Arial Narrow" panose="020B0606020202030204" pitchFamily="34" charset="0"/>
              </a:rPr>
              <a:t>Tebliğ-Tebellüğ belgesi düzenlenmesi,(Görevlendirilme ile ilgili)</a:t>
            </a:r>
          </a:p>
          <a:p>
            <a:r>
              <a:rPr lang="tr-TR" sz="2400" b="1" dirty="0">
                <a:latin typeface="Arial Narrow" panose="020B0606020202030204" pitchFamily="34" charset="0"/>
              </a:rPr>
              <a:t>Eğitim verilmesi ve belgelendirilmesi (Görev ve sorumlulukları ile ilgili İşveren veya Vekilince eğitim verilmesi)</a:t>
            </a:r>
          </a:p>
          <a:p>
            <a:pPr marL="457200" lvl="0" indent="-457200">
              <a:buFont typeface="+mj-lt"/>
              <a:buAutoNum type="arabicPeriod" startAt="5"/>
            </a:pPr>
            <a:r>
              <a:rPr lang="tr-TR" sz="2400" b="1" dirty="0">
                <a:latin typeface="Arial Narrow" panose="020B0606020202030204" pitchFamily="34" charset="0"/>
              </a:rPr>
              <a:t>İş Sağlığı ve Güvenliği Kurul Karar Defteri ile İş Sağlığı ve Güvenliği Tespit Öneri Defterinin Kırtasiyeden temin edilmesi,  her sayfasının mühürlenerek İlçe MEM’ e onaya gönderilmesi</a:t>
            </a:r>
          </a:p>
          <a:p>
            <a:pPr marL="457200" lvl="0" indent="-457200">
              <a:buFont typeface="+mj-lt"/>
              <a:buAutoNum type="arabicPeriod" startAt="5"/>
            </a:pPr>
            <a:r>
              <a:rPr lang="tr-TR" sz="2400" b="1" dirty="0">
                <a:latin typeface="Arial Narrow" panose="020B0606020202030204" pitchFamily="34" charset="0"/>
              </a:rPr>
              <a:t>Risk değerlendirme Ekibince okulun tüm birimleri gezilerek Tehlikeler ve bunlara bağlı Riskler belirlenmesi ve idare tarafından Risk Değerlendirme Sistemine girilmesi.</a:t>
            </a:r>
          </a:p>
          <a:p>
            <a:pPr marL="457200" lvl="0" indent="-457200">
              <a:buFont typeface="+mj-lt"/>
              <a:buAutoNum type="arabicPeriod" startAt="5"/>
            </a:pPr>
            <a:r>
              <a:rPr lang="tr-TR" sz="2400" b="1" dirty="0">
                <a:latin typeface="Arial Narrow" panose="020B0606020202030204" pitchFamily="34" charset="0"/>
              </a:rPr>
              <a:t>MEBBİS - İş Yeri Sağlık ve Güvenlik Modülünde Risk puanı 15’in üstünde olanlara ödenek istenmesi. ( Kurum Risk değerlendirme İşleri Modülünden (en az 3 teklif en uygun olanın sisteme yüklenmesi, verilen teklifteki ücretin sistem üzerinden istenmesi))</a:t>
            </a:r>
          </a:p>
          <a:p>
            <a:pPr marL="0" indent="0">
              <a:buNone/>
            </a:pPr>
            <a:endParaRPr lang="tr-TR" sz="2400" b="1"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5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504056"/>
          </a:xfrm>
        </p:spPr>
        <p:txBody>
          <a:bodyPr>
            <a:normAutofit fontScale="90000"/>
          </a:bodyPr>
          <a:lstStyle/>
          <a:p>
            <a:r>
              <a:rPr lang="tr-TR" sz="3200" dirty="0" smtClean="0">
                <a:solidFill>
                  <a:schemeClr val="tx1"/>
                </a:solidFill>
                <a:latin typeface="Arial Narrow" panose="020B0606020202030204" pitchFamily="34" charset="0"/>
              </a:rPr>
              <a:t>Gündem Maddesi-2</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07504" y="764704"/>
            <a:ext cx="8640960" cy="5832648"/>
          </a:xfrm>
        </p:spPr>
        <p:txBody>
          <a:bodyPr>
            <a:noAutofit/>
          </a:bodyPr>
          <a:lstStyle/>
          <a:p>
            <a:pPr marL="457200" lvl="0" indent="-457200">
              <a:buFont typeface="+mj-lt"/>
              <a:buAutoNum type="arabicPeriod" startAt="8"/>
            </a:pPr>
            <a:r>
              <a:rPr lang="tr-TR" sz="2000" b="1" dirty="0" smtClean="0">
                <a:latin typeface="Arial Narrow" panose="020B0606020202030204" pitchFamily="34" charset="0"/>
              </a:rPr>
              <a:t>Risk </a:t>
            </a:r>
            <a:r>
              <a:rPr lang="tr-TR" sz="2000" b="1" dirty="0">
                <a:latin typeface="Arial Narrow" panose="020B0606020202030204" pitchFamily="34" charset="0"/>
              </a:rPr>
              <a:t>değerlendirmede belirlenen </a:t>
            </a:r>
            <a:r>
              <a:rPr lang="tr-TR" sz="2000" b="1" dirty="0" err="1">
                <a:latin typeface="Arial Narrow" panose="020B0606020202030204" pitchFamily="34" charset="0"/>
              </a:rPr>
              <a:t>Termin</a:t>
            </a:r>
            <a:r>
              <a:rPr lang="tr-TR" sz="2000" b="1" dirty="0">
                <a:latin typeface="Arial Narrow" panose="020B0606020202030204" pitchFamily="34" charset="0"/>
              </a:rPr>
              <a:t> Sürelerinin belirlenmesinde;                                                                                                                                                                      Olasılık x Şiddet = Risk Skoru esas alınmalı ve süreler buna göre verilmesi,</a:t>
            </a:r>
          </a:p>
          <a:p>
            <a:pPr marL="457200" indent="-457200">
              <a:buFont typeface="+mj-lt"/>
              <a:buAutoNum type="arabicPeriod" startAt="8"/>
            </a:pPr>
            <a:r>
              <a:rPr lang="tr-TR" sz="2000" b="1" dirty="0">
                <a:latin typeface="Arial Narrow" panose="020B0606020202030204" pitchFamily="34" charset="0"/>
              </a:rPr>
              <a:t>15 ve üzeri Risk Skor için tahmini </a:t>
            </a:r>
            <a:r>
              <a:rPr lang="tr-TR" sz="2000" b="1" dirty="0" err="1">
                <a:latin typeface="Arial Narrow" panose="020B0606020202030204" pitchFamily="34" charset="0"/>
              </a:rPr>
              <a:t>Termin</a:t>
            </a:r>
            <a:r>
              <a:rPr lang="tr-TR" sz="2000" b="1" dirty="0">
                <a:latin typeface="Arial Narrow" panose="020B0606020202030204" pitchFamily="34" charset="0"/>
              </a:rPr>
              <a:t> süresi (işin yapımı için verilen süre) 1 gün-3 ay arası, 20 ve üzeri Risk Skor için tahmini </a:t>
            </a:r>
            <a:r>
              <a:rPr lang="tr-TR" sz="2000" b="1" dirty="0" err="1">
                <a:latin typeface="Arial Narrow" panose="020B0606020202030204" pitchFamily="34" charset="0"/>
              </a:rPr>
              <a:t>Termin</a:t>
            </a:r>
            <a:r>
              <a:rPr lang="tr-TR" sz="2000" b="1" dirty="0">
                <a:latin typeface="Arial Narrow" panose="020B0606020202030204" pitchFamily="34" charset="0"/>
              </a:rPr>
              <a:t> süresi 1 gün-1 ay sonrası, 25  Risk Skoru için tahmini </a:t>
            </a:r>
            <a:r>
              <a:rPr lang="tr-TR" sz="2000" b="1" dirty="0" err="1">
                <a:latin typeface="Arial Narrow" panose="020B0606020202030204" pitchFamily="34" charset="0"/>
              </a:rPr>
              <a:t>Termin</a:t>
            </a:r>
            <a:r>
              <a:rPr lang="tr-TR" sz="2000" b="1" dirty="0">
                <a:latin typeface="Arial Narrow" panose="020B0606020202030204" pitchFamily="34" charset="0"/>
              </a:rPr>
              <a:t> süresi 1-10 gün sonrası süre verilmesi</a:t>
            </a:r>
          </a:p>
          <a:p>
            <a:pPr marL="457200" lvl="0" indent="-457200">
              <a:buFont typeface="+mj-lt"/>
              <a:buAutoNum type="arabicPeriod" startAt="8"/>
            </a:pPr>
            <a:r>
              <a:rPr lang="tr-TR" sz="2000" b="1" dirty="0">
                <a:latin typeface="Arial Narrow" panose="020B0606020202030204" pitchFamily="34" charset="0"/>
              </a:rPr>
              <a:t>Kurum Risk değerlendirme işlemlerinde Risk değerlendirmeler içerisinde </a:t>
            </a:r>
            <a:r>
              <a:rPr lang="tr-TR" sz="2000" b="1" dirty="0" err="1">
                <a:latin typeface="Arial Narrow" panose="020B0606020202030204" pitchFamily="34" charset="0"/>
              </a:rPr>
              <a:t>Termin</a:t>
            </a:r>
            <a:r>
              <a:rPr lang="tr-TR" sz="2000" b="1" dirty="0">
                <a:latin typeface="Arial Narrow" panose="020B0606020202030204" pitchFamily="34" charset="0"/>
              </a:rPr>
              <a:t> Süresi geçen Riskler Bordo </a:t>
            </a:r>
            <a:r>
              <a:rPr lang="tr-TR" sz="2000" b="1" dirty="0" err="1">
                <a:latin typeface="Arial Narrow" panose="020B0606020202030204" pitchFamily="34" charset="0"/>
              </a:rPr>
              <a:t>Renk’e</a:t>
            </a:r>
            <a:r>
              <a:rPr lang="tr-TR" sz="2000" b="1" dirty="0">
                <a:latin typeface="Arial Narrow" panose="020B0606020202030204" pitchFamily="34" charset="0"/>
              </a:rPr>
              <a:t>, </a:t>
            </a:r>
            <a:r>
              <a:rPr lang="tr-TR" sz="2000" b="1" dirty="0" err="1">
                <a:latin typeface="Arial Narrow" panose="020B0606020202030204" pitchFamily="34" charset="0"/>
              </a:rPr>
              <a:t>Termin</a:t>
            </a:r>
            <a:r>
              <a:rPr lang="tr-TR" sz="2000" b="1" dirty="0">
                <a:latin typeface="Arial Narrow" panose="020B0606020202030204" pitchFamily="34" charset="0"/>
              </a:rPr>
              <a:t> süresine 1 aydan az kalanlar ise Yeşil </a:t>
            </a:r>
            <a:r>
              <a:rPr lang="tr-TR" sz="2000" b="1" dirty="0" err="1">
                <a:latin typeface="Arial Narrow" panose="020B0606020202030204" pitchFamily="34" charset="0"/>
              </a:rPr>
              <a:t>Renk’e</a:t>
            </a:r>
            <a:r>
              <a:rPr lang="tr-TR" sz="2000" b="1" dirty="0">
                <a:latin typeface="Arial Narrow" panose="020B0606020202030204" pitchFamily="34" charset="0"/>
              </a:rPr>
              <a:t> dönmektedir. Bu risklerin süreleri içerisinde yapılamaması halinde Revize edilerek sürelerinin periyotlarla ötelenmesinin </a:t>
            </a:r>
            <a:r>
              <a:rPr lang="tr-TR" sz="2000" b="1" dirty="0" err="1">
                <a:latin typeface="Arial Narrow" panose="020B0606020202030204" pitchFamily="34" charset="0"/>
              </a:rPr>
              <a:t>yapılması,raporlanması</a:t>
            </a:r>
            <a:r>
              <a:rPr lang="tr-TR" sz="2000" b="1" dirty="0">
                <a:latin typeface="Arial Narrow" panose="020B0606020202030204" pitchFamily="34" charset="0"/>
              </a:rPr>
              <a:t>,</a:t>
            </a:r>
          </a:p>
          <a:p>
            <a:pPr marL="457200" lvl="0" indent="-457200">
              <a:buFont typeface="+mj-lt"/>
              <a:buAutoNum type="arabicPeriod" startAt="8"/>
            </a:pPr>
            <a:r>
              <a:rPr lang="tr-TR" sz="2000" b="1" dirty="0">
                <a:latin typeface="Arial Narrow" panose="020B0606020202030204" pitchFamily="34" charset="0"/>
              </a:rPr>
              <a:t>Risk Değerlendirme sisteminde, </a:t>
            </a:r>
            <a:r>
              <a:rPr lang="tr-TR" sz="2000" b="1" dirty="0" err="1">
                <a:latin typeface="Arial Narrow" panose="020B0606020202030204" pitchFamily="34" charset="0"/>
              </a:rPr>
              <a:t>Termin</a:t>
            </a:r>
            <a:r>
              <a:rPr lang="tr-TR" sz="2000" b="1" dirty="0">
                <a:latin typeface="Arial Narrow" panose="020B0606020202030204" pitchFamily="34" charset="0"/>
              </a:rPr>
              <a:t> süresi içerisinde gerekli önlemleri alınan risklerin Revize edilerek (Olasılık ve Şiddet kısmı düşürülmeli, Önlem kısmına alınan önlem yazılmalı ve </a:t>
            </a:r>
            <a:r>
              <a:rPr lang="tr-TR" sz="2000" b="1" dirty="0" err="1">
                <a:latin typeface="Arial Narrow" panose="020B0606020202030204" pitchFamily="34" charset="0"/>
              </a:rPr>
              <a:t>Termin</a:t>
            </a:r>
            <a:r>
              <a:rPr lang="tr-TR" sz="2000" b="1" dirty="0">
                <a:latin typeface="Arial Narrow" panose="020B0606020202030204" pitchFamily="34" charset="0"/>
              </a:rPr>
              <a:t> süresi alanları değiştirilmeli ve en geç 01.07.2020 tarihi esas alınarak </a:t>
            </a:r>
            <a:r>
              <a:rPr lang="tr-TR" sz="2000" b="1" dirty="0" err="1">
                <a:latin typeface="Arial Narrow" panose="020B0606020202030204" pitchFamily="34" charset="0"/>
              </a:rPr>
              <a:t>Termin</a:t>
            </a:r>
            <a:r>
              <a:rPr lang="tr-TR" sz="2000" b="1" dirty="0">
                <a:latin typeface="Arial Narrow" panose="020B0606020202030204" pitchFamily="34" charset="0"/>
              </a:rPr>
              <a:t> süresi verilmesi).(Silinmesi için talep edilmemesi).(Sorumlu kısmına mutlaka Okul Müdürünün (İşveren) Adı ve Soyadı girilmesi, istenmesi halinde İşveren Vekilinin (</a:t>
            </a:r>
            <a:r>
              <a:rPr lang="tr-TR" sz="2000" b="1" dirty="0" err="1">
                <a:latin typeface="Arial Narrow" panose="020B0606020202030204" pitchFamily="34" charset="0"/>
              </a:rPr>
              <a:t>İSG’sorumlu</a:t>
            </a:r>
            <a:r>
              <a:rPr lang="tr-TR" sz="2000" b="1" dirty="0">
                <a:latin typeface="Arial Narrow" panose="020B0606020202030204" pitchFamily="34" charset="0"/>
              </a:rPr>
              <a:t> Okul Müdür Yrd.) Adı -Soyadı da girilmesi.)</a:t>
            </a:r>
          </a:p>
          <a:p>
            <a:pPr marL="457200" indent="-457200">
              <a:buFont typeface="+mj-lt"/>
              <a:buAutoNum type="arabicPeriod" startAt="8"/>
            </a:pPr>
            <a:endParaRPr lang="tr-TR" sz="2000" b="1"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345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576064"/>
          </a:xfrm>
        </p:spPr>
        <p:txBody>
          <a:bodyPr>
            <a:normAutofit fontScale="90000"/>
          </a:bodyPr>
          <a:lstStyle/>
          <a:p>
            <a:r>
              <a:rPr lang="tr-TR" sz="3200" dirty="0" smtClean="0">
                <a:solidFill>
                  <a:schemeClr val="tx1"/>
                </a:solidFill>
                <a:latin typeface="Arial Narrow" panose="020B0606020202030204" pitchFamily="34" charset="0"/>
              </a:rPr>
              <a:t>Gündem Maddesi-2</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07504" y="836712"/>
            <a:ext cx="8784976" cy="5760640"/>
          </a:xfrm>
        </p:spPr>
        <p:txBody>
          <a:bodyPr>
            <a:normAutofit lnSpcReduction="10000"/>
          </a:bodyPr>
          <a:lstStyle/>
          <a:p>
            <a:pPr marL="457200" lvl="0" indent="-457200">
              <a:buFont typeface="+mj-lt"/>
              <a:buAutoNum type="arabicPeriod" startAt="12"/>
            </a:pPr>
            <a:r>
              <a:rPr lang="tr-TR" sz="2400" dirty="0">
                <a:latin typeface="Arial Narrow" panose="020B0606020202030204" pitchFamily="34" charset="0"/>
              </a:rPr>
              <a:t>Kurum Acil Durum Ekibi bilgi girişleri güncellenmesi.(Görevde olmayan ekip üyelerinin yerine yenileri seçilmesi ve sisteme işlenmesi.)</a:t>
            </a:r>
          </a:p>
          <a:p>
            <a:pPr marL="457200" lvl="0" indent="-457200">
              <a:buFont typeface="+mj-lt"/>
              <a:buAutoNum type="arabicPeriod" startAt="12"/>
            </a:pPr>
            <a:r>
              <a:rPr lang="tr-TR" sz="2400" dirty="0">
                <a:latin typeface="Arial Narrow" panose="020B0606020202030204" pitchFamily="34" charset="0"/>
              </a:rPr>
              <a:t>MEBBİS - İş Yeri Sağlık ve Güvenlik Modülünde-Kurum Acil Durum İşlemleri- Tatbikat Raporları tamamlanması. (1 yılda 5 farklı tatbikatın yapılarak sisteme işleme işleminin yapılması. (Doğal Afet-Deprem-KBRN-Personel Tahliyesi-Yangın) (2016-2017-2018-2019 yılları da dâhil)</a:t>
            </a:r>
          </a:p>
          <a:p>
            <a:pPr marL="457200" lvl="0" indent="-457200">
              <a:buFont typeface="+mj-lt"/>
              <a:buAutoNum type="arabicPeriod" startAt="12"/>
            </a:pPr>
            <a:r>
              <a:rPr lang="tr-TR" sz="2400" dirty="0">
                <a:latin typeface="Arial Narrow" panose="020B0606020202030204" pitchFamily="34" charset="0"/>
              </a:rPr>
              <a:t>MEBBİS - İş Yeri Sağlık ve Güvenlik Modülünde-Kurum Acil Durum İşlemleri -Acil Durum Tahliye Planları hazırlanması.(Her kat için ayrı ayrı hazırlanması ve sisteme yüklenmesi)</a:t>
            </a:r>
          </a:p>
          <a:p>
            <a:pPr marL="457200" lvl="0" indent="-457200">
              <a:buFont typeface="+mj-lt"/>
              <a:buAutoNum type="arabicPeriod" startAt="12"/>
            </a:pPr>
            <a:r>
              <a:rPr lang="tr-TR" sz="2400" dirty="0">
                <a:latin typeface="Arial Narrow" panose="020B0606020202030204" pitchFamily="34" charset="0"/>
              </a:rPr>
              <a:t>Ana pano ve Tali Elektrik Panolarında (Katlarda bulunan) Kat Elektrik Planı ve Kolon şemaları panoların iç kısmında olacak şekilde konulması.(A4 kâğıdına, Pano kapak içine yapıştırılması)</a:t>
            </a:r>
          </a:p>
          <a:p>
            <a:pPr marL="457200" lvl="0" indent="-457200">
              <a:buFont typeface="+mj-lt"/>
              <a:buAutoNum type="arabicPeriod" startAt="12"/>
            </a:pPr>
            <a:r>
              <a:rPr lang="tr-TR" sz="2400" dirty="0">
                <a:latin typeface="Arial Narrow" panose="020B0606020202030204" pitchFamily="34" charset="0"/>
              </a:rPr>
              <a:t>Elektrik panolarının mutlaka kilitli olması, Panoların dış kapak sacları üzerinde görevlinin Adı-Soyadı ve İletişim Bilgilerinin yapıştırılması. Yetkisiz erişimin engellenmesi</a:t>
            </a:r>
            <a:r>
              <a:rPr lang="tr-TR" sz="2400" dirty="0" smtClean="0">
                <a:latin typeface="Arial Narrow" panose="020B0606020202030204" pitchFamily="34" charset="0"/>
              </a:rPr>
              <a:t>.</a:t>
            </a:r>
            <a:endParaRPr lang="tr-TR" sz="2400"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5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576064"/>
          </a:xfrm>
        </p:spPr>
        <p:txBody>
          <a:bodyPr>
            <a:normAutofit fontScale="90000"/>
          </a:bodyPr>
          <a:lstStyle/>
          <a:p>
            <a:r>
              <a:rPr lang="tr-TR" sz="3200" dirty="0" smtClean="0">
                <a:solidFill>
                  <a:schemeClr val="tx1"/>
                </a:solidFill>
                <a:latin typeface="Arial Narrow" panose="020B0606020202030204" pitchFamily="34" charset="0"/>
              </a:rPr>
              <a:t>Gündem Maddesi-2</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07504" y="836712"/>
            <a:ext cx="8928992" cy="5904656"/>
          </a:xfrm>
        </p:spPr>
        <p:txBody>
          <a:bodyPr>
            <a:normAutofit fontScale="77500" lnSpcReduction="20000"/>
          </a:bodyPr>
          <a:lstStyle/>
          <a:p>
            <a:pPr marL="457200" lvl="0" indent="-457200">
              <a:buFont typeface="+mj-lt"/>
              <a:buAutoNum type="arabicPeriod" startAt="17"/>
            </a:pPr>
            <a:r>
              <a:rPr lang="tr-TR" sz="2400" dirty="0" smtClean="0">
                <a:latin typeface="Arial Narrow" panose="020B0606020202030204" pitchFamily="34" charset="0"/>
              </a:rPr>
              <a:t>Ana </a:t>
            </a:r>
            <a:r>
              <a:rPr lang="tr-TR" sz="2400" dirty="0">
                <a:latin typeface="Arial Narrow" panose="020B0606020202030204" pitchFamily="34" charset="0"/>
              </a:rPr>
              <a:t>pano ve Tali Elektrik Panolarının dış Kapak sacları üzerine  "Dikkat Elektrik Tehlikesi" -Uyarı levhası, hemen önündeki zemine uygun ölçüde Yalıtkan Paspas konulması.</a:t>
            </a:r>
          </a:p>
          <a:p>
            <a:pPr marL="457200" lvl="0" indent="-457200">
              <a:buFont typeface="+mj-lt"/>
              <a:buAutoNum type="arabicPeriod" startAt="17"/>
            </a:pPr>
            <a:r>
              <a:rPr lang="tr-TR" sz="2400" dirty="0">
                <a:latin typeface="Arial Narrow" panose="020B0606020202030204" pitchFamily="34" charset="0"/>
              </a:rPr>
              <a:t>Her yangın dolabının Acil Durum Ekiplerince (sadece Söndürme Ekibi) kontrollerinin sağlanması ve dosyada raporlanması,                                                     </a:t>
            </a:r>
          </a:p>
          <a:p>
            <a:pPr marL="457200" lvl="0" indent="-457200">
              <a:buFont typeface="+mj-lt"/>
              <a:buAutoNum type="arabicPeriod" startAt="17"/>
            </a:pPr>
            <a:r>
              <a:rPr lang="tr-TR" sz="2400" dirty="0">
                <a:latin typeface="Arial Narrow" panose="020B0606020202030204" pitchFamily="34" charset="0"/>
              </a:rPr>
              <a:t>Yangın Tüplerinin </a:t>
            </a:r>
            <a:r>
              <a:rPr lang="tr-TR" sz="2400" dirty="0" err="1">
                <a:latin typeface="Arial Narrow" panose="020B0606020202030204" pitchFamily="34" charset="0"/>
              </a:rPr>
              <a:t>Dolumunu</a:t>
            </a:r>
            <a:r>
              <a:rPr lang="tr-TR" sz="2400" dirty="0">
                <a:latin typeface="Arial Narrow" panose="020B0606020202030204" pitchFamily="34" charset="0"/>
              </a:rPr>
              <a:t> yapan firmalardan mutlaka;</a:t>
            </a:r>
          </a:p>
          <a:p>
            <a:pPr>
              <a:buFont typeface="Wingdings" panose="05000000000000000000" pitchFamily="2" charset="2"/>
              <a:buChar char="v"/>
            </a:pPr>
            <a:r>
              <a:rPr lang="tr-TR" sz="2400" dirty="0" smtClean="0">
                <a:latin typeface="Arial Narrow" panose="020B0606020202030204" pitchFamily="34" charset="0"/>
              </a:rPr>
              <a:t>	TSE </a:t>
            </a:r>
            <a:r>
              <a:rPr lang="tr-TR" sz="2400" dirty="0">
                <a:latin typeface="Arial Narrow" panose="020B0606020202030204" pitchFamily="34" charset="0"/>
              </a:rPr>
              <a:t>belgesi, </a:t>
            </a:r>
          </a:p>
          <a:p>
            <a:pPr>
              <a:buFont typeface="Wingdings" panose="05000000000000000000" pitchFamily="2" charset="2"/>
              <a:buChar char="v"/>
            </a:pPr>
            <a:r>
              <a:rPr lang="tr-TR" sz="2400" dirty="0" smtClean="0">
                <a:latin typeface="Arial Narrow" panose="020B0606020202030204" pitchFamily="34" charset="0"/>
              </a:rPr>
              <a:t>	CE </a:t>
            </a:r>
            <a:r>
              <a:rPr lang="tr-TR" sz="2400" dirty="0">
                <a:latin typeface="Arial Narrow" panose="020B0606020202030204" pitchFamily="34" charset="0"/>
              </a:rPr>
              <a:t>belgesi, </a:t>
            </a:r>
          </a:p>
          <a:p>
            <a:pPr>
              <a:buFont typeface="Wingdings" panose="05000000000000000000" pitchFamily="2" charset="2"/>
              <a:buChar char="v"/>
            </a:pPr>
            <a:r>
              <a:rPr lang="tr-TR" sz="2400" dirty="0" smtClean="0">
                <a:latin typeface="Arial Narrow" panose="020B0606020202030204" pitchFamily="34" charset="0"/>
              </a:rPr>
              <a:t>	Sanayi </a:t>
            </a:r>
            <a:r>
              <a:rPr lang="tr-TR" sz="2400" dirty="0">
                <a:latin typeface="Arial Narrow" panose="020B0606020202030204" pitchFamily="34" charset="0"/>
              </a:rPr>
              <a:t>ve Ticaret Bakanlığı Tüm Dolum ve Servis Yetki Belgesi </a:t>
            </a:r>
            <a:r>
              <a:rPr lang="tr-TR" sz="2400" dirty="0" smtClean="0">
                <a:latin typeface="Arial Narrow" panose="020B0606020202030204" pitchFamily="34" charset="0"/>
              </a:rPr>
              <a:t>istenmesi,</a:t>
            </a:r>
          </a:p>
          <a:p>
            <a:pPr marL="457200" indent="-457200">
              <a:buFont typeface="+mj-lt"/>
              <a:buAutoNum type="arabicPeriod" startAt="19"/>
            </a:pPr>
            <a:r>
              <a:rPr lang="tr-TR" sz="2400" dirty="0" smtClean="0">
                <a:latin typeface="Arial Narrow" panose="020B0606020202030204" pitchFamily="34" charset="0"/>
              </a:rPr>
              <a:t>Birer </a:t>
            </a:r>
            <a:r>
              <a:rPr lang="tr-TR" sz="2400" dirty="0">
                <a:latin typeface="Arial Narrow" panose="020B0606020202030204" pitchFamily="34" charset="0"/>
              </a:rPr>
              <a:t>örneklerinin İSG Dosyasına konulması,</a:t>
            </a:r>
          </a:p>
          <a:p>
            <a:pPr marL="457200" lvl="0" indent="-457200">
              <a:buFont typeface="+mj-lt"/>
              <a:buAutoNum type="arabicPeriod" startAt="20"/>
            </a:pPr>
            <a:r>
              <a:rPr lang="tr-TR" sz="2400" dirty="0">
                <a:latin typeface="Arial Narrow" panose="020B0606020202030204" pitchFamily="34" charset="0"/>
              </a:rPr>
              <a:t>Her yangın dolabının üzerinde ki boşluğa mümkünse “Yangın Vukuunda Hareket Tarzı” tablosu asılması. </a:t>
            </a:r>
          </a:p>
          <a:p>
            <a:pPr marL="457200" lvl="0" indent="-457200">
              <a:buFont typeface="+mj-lt"/>
              <a:buAutoNum type="arabicPeriod" startAt="20"/>
            </a:pPr>
            <a:r>
              <a:rPr lang="tr-TR" sz="2400" dirty="0">
                <a:latin typeface="Arial Narrow" panose="020B0606020202030204" pitchFamily="34" charset="0"/>
              </a:rPr>
              <a:t>Yangın dolaplarının kapakları üzerine Yangın Hortumu     ve Yangın Tüpü görseli olması, başka herhangi bir şey yapıştırılmaması,</a:t>
            </a:r>
          </a:p>
          <a:p>
            <a:pPr marL="457200" lvl="0" indent="-457200">
              <a:buFont typeface="+mj-lt"/>
              <a:buAutoNum type="arabicPeriod" startAt="20"/>
            </a:pPr>
            <a:r>
              <a:rPr lang="tr-TR" sz="2400" dirty="0">
                <a:latin typeface="Arial Narrow" panose="020B0606020202030204" pitchFamily="34" charset="0"/>
              </a:rPr>
              <a:t>Her Yangın dolabının mümkünse yanına A3 boyutunda renkli  Kat Tahliye Planı  ve hemen altında olacak şekilde A4 formatında Acil Durum Ekip Listeleri konulması ( Koruma, Kurtarma, İlk yardım, Söndürme)</a:t>
            </a:r>
          </a:p>
          <a:p>
            <a:pPr marL="457200" lvl="0" indent="-457200">
              <a:buFont typeface="+mj-lt"/>
              <a:buAutoNum type="arabicPeriod" startAt="20"/>
            </a:pPr>
            <a:r>
              <a:rPr lang="tr-TR" sz="2400" dirty="0">
                <a:latin typeface="Arial Narrow" panose="020B0606020202030204" pitchFamily="34" charset="0"/>
              </a:rPr>
              <a:t>Her katta bulunan Merdivenlerin başlarına ve Sınıfların olduğu koridorların ortasına uygun yerlere Acil Durum Ekip Listeleri ve Kat Tahliye Planları asılması. Ayrıca her binanın zemin katına A3 formatında Vaziyet Planı asılması, </a:t>
            </a:r>
          </a:p>
          <a:p>
            <a:pPr marL="457200" indent="-457200">
              <a:buFont typeface="+mj-lt"/>
              <a:buAutoNum type="arabicPeriod" startAt="20"/>
            </a:pPr>
            <a:r>
              <a:rPr lang="tr-TR" sz="2400" i="1" dirty="0">
                <a:latin typeface="Arial Narrow" panose="020B0606020202030204" pitchFamily="34" charset="0"/>
              </a:rPr>
              <a:t>(Not: Kat tahliye planlarında mutlaka Yangın Dolapları, Yangın Tüpleri, Şu anda Buradasınız uyarısı, Alarm Butonları ve Acil Çıkış ve Yangın Çıkışlarının sembollerle gösterilmesi gerekir)</a:t>
            </a:r>
            <a:endParaRPr lang="tr-TR" sz="2400" dirty="0">
              <a:latin typeface="Arial Narrow" panose="020B0606020202030204" pitchFamily="34" charset="0"/>
            </a:endParaRPr>
          </a:p>
          <a:p>
            <a:pPr marL="514350" indent="-514350">
              <a:buFont typeface="+mj-lt"/>
              <a:buAutoNum type="arabicPeriod" startAt="17"/>
            </a:pPr>
            <a:endParaRPr lang="tr-TR"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29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7620000" cy="936104"/>
          </a:xfrm>
        </p:spPr>
        <p:txBody>
          <a:bodyPr>
            <a:normAutofit/>
          </a:bodyPr>
          <a:lstStyle/>
          <a:p>
            <a:r>
              <a:rPr lang="tr-TR" u="sng" dirty="0" smtClean="0">
                <a:solidFill>
                  <a:schemeClr val="tx1"/>
                </a:solidFill>
              </a:rPr>
              <a:t>Toplantı Gündem </a:t>
            </a:r>
            <a:r>
              <a:rPr lang="tr-TR" u="sng" dirty="0">
                <a:solidFill>
                  <a:schemeClr val="tx1"/>
                </a:solidFill>
              </a:rPr>
              <a:t>M</a:t>
            </a:r>
            <a:r>
              <a:rPr lang="tr-TR" u="sng" dirty="0" smtClean="0">
                <a:solidFill>
                  <a:schemeClr val="tx1"/>
                </a:solidFill>
              </a:rPr>
              <a:t>addeleri</a:t>
            </a:r>
            <a:endParaRPr lang="tr-TR" u="sng" dirty="0">
              <a:solidFill>
                <a:schemeClr val="tx1"/>
              </a:solidFill>
            </a:endParaRPr>
          </a:p>
        </p:txBody>
      </p:sp>
      <p:sp>
        <p:nvSpPr>
          <p:cNvPr id="3" name="İçerik Yer Tutucusu 2"/>
          <p:cNvSpPr>
            <a:spLocks noGrp="1"/>
          </p:cNvSpPr>
          <p:nvPr>
            <p:ph sz="quarter" idx="1"/>
          </p:nvPr>
        </p:nvSpPr>
        <p:spPr>
          <a:xfrm>
            <a:off x="0" y="1196752"/>
            <a:ext cx="8964488" cy="5328592"/>
          </a:xfrm>
        </p:spPr>
        <p:txBody>
          <a:bodyPr>
            <a:noAutofit/>
          </a:bodyPr>
          <a:lstStyle/>
          <a:p>
            <a:pPr marL="628650" lvl="0" indent="-514350">
              <a:buFont typeface="+mj-lt"/>
              <a:buAutoNum type="arabicPeriod"/>
            </a:pPr>
            <a:r>
              <a:rPr lang="tr-TR" sz="2800" dirty="0" smtClean="0">
                <a:latin typeface="Arial Narrow" panose="020B0606020202030204" pitchFamily="34" charset="0"/>
              </a:rPr>
              <a:t>Okulum </a:t>
            </a:r>
            <a:r>
              <a:rPr lang="tr-TR" sz="2800" dirty="0">
                <a:latin typeface="Arial Narrow" panose="020B0606020202030204" pitchFamily="34" charset="0"/>
              </a:rPr>
              <a:t>Temiz Belge’si İş ve İşlemleri (Başvuru Süreci- Yapılması gereken çalışmalar)</a:t>
            </a:r>
          </a:p>
          <a:p>
            <a:pPr marL="628650" lvl="0" indent="-514350">
              <a:buFont typeface="+mj-lt"/>
              <a:buAutoNum type="arabicPeriod"/>
            </a:pPr>
            <a:r>
              <a:rPr lang="tr-TR" sz="2800" dirty="0">
                <a:latin typeface="Arial Narrow" panose="020B0606020202030204" pitchFamily="34" charset="0"/>
              </a:rPr>
              <a:t>Sene Başı Öğretmeneler Kurulu Öncesi Okullarda Yapılması gereken İş Sağlığı ve Güvenliğine yönelik çalışmalar</a:t>
            </a:r>
          </a:p>
          <a:p>
            <a:pPr marL="628650" lvl="0" indent="-514350">
              <a:buFont typeface="+mj-lt"/>
              <a:buAutoNum type="arabicPeriod"/>
            </a:pPr>
            <a:r>
              <a:rPr lang="tr-TR" sz="2800" dirty="0">
                <a:latin typeface="Arial Narrow" panose="020B0606020202030204" pitchFamily="34" charset="0"/>
              </a:rPr>
              <a:t>Okul Periyodik Kontrol ve Bakımları ile ilgili İş ve İşlemler,</a:t>
            </a:r>
          </a:p>
          <a:p>
            <a:pPr marL="628650" lvl="0" indent="-514350">
              <a:buFont typeface="+mj-lt"/>
              <a:buAutoNum type="arabicPeriod"/>
            </a:pPr>
            <a:r>
              <a:rPr lang="tr-TR" sz="2800" dirty="0">
                <a:latin typeface="Arial Narrow" panose="020B0606020202030204" pitchFamily="34" charset="0"/>
              </a:rPr>
              <a:t>İSG MEBBİS –İş Yeri Sağlık ve Güvenlik Sistemindeki eksikliklerin giderilmesi</a:t>
            </a:r>
          </a:p>
          <a:p>
            <a:pPr marL="628650" lvl="0" indent="-514350">
              <a:buFont typeface="+mj-lt"/>
              <a:buAutoNum type="arabicPeriod"/>
            </a:pPr>
            <a:r>
              <a:rPr lang="tr-TR" sz="2800" dirty="0">
                <a:latin typeface="Arial Narrow" panose="020B0606020202030204" pitchFamily="34" charset="0"/>
              </a:rPr>
              <a:t>TS ISO 45001:2018 İ ş Sağlığı ve Güvenliği Yönetim Sistemi Çalışmaları hakkında bilgilendirme</a:t>
            </a:r>
          </a:p>
          <a:p>
            <a:pPr marL="628650" indent="-514350">
              <a:buFont typeface="+mj-lt"/>
              <a:buAutoNum type="arabicPeriod"/>
            </a:pPr>
            <a:endParaRPr lang="tr-TR" sz="2800"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5365" y="116632"/>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830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576064"/>
          </a:xfrm>
        </p:spPr>
        <p:txBody>
          <a:bodyPr>
            <a:normAutofit fontScale="90000"/>
          </a:bodyPr>
          <a:lstStyle/>
          <a:p>
            <a:r>
              <a:rPr lang="tr-TR" sz="3200" dirty="0" smtClean="0">
                <a:solidFill>
                  <a:schemeClr val="tx1"/>
                </a:solidFill>
                <a:latin typeface="Arial Narrow" panose="020B0606020202030204" pitchFamily="34" charset="0"/>
              </a:rPr>
              <a:t>Gündem Maddesi-2</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79512" y="764704"/>
            <a:ext cx="8856984" cy="5616624"/>
          </a:xfrm>
        </p:spPr>
        <p:txBody>
          <a:bodyPr>
            <a:noAutofit/>
          </a:bodyPr>
          <a:lstStyle/>
          <a:p>
            <a:pPr marL="457200" lvl="0" indent="-457200">
              <a:buFont typeface="+mj-lt"/>
              <a:buAutoNum type="arabicPeriod" startAt="30"/>
            </a:pPr>
            <a:r>
              <a:rPr lang="tr-TR" sz="1800" b="1" dirty="0" smtClean="0">
                <a:latin typeface="Arial Narrow" panose="020B0606020202030204" pitchFamily="34" charset="0"/>
              </a:rPr>
              <a:t>Düşme </a:t>
            </a:r>
            <a:r>
              <a:rPr lang="tr-TR" sz="1800" b="1" dirty="0">
                <a:latin typeface="Arial Narrow" panose="020B0606020202030204" pitchFamily="34" charset="0"/>
              </a:rPr>
              <a:t>ve çarpmalara karşı tüm katlardaki kalorifer peteklerine kauçuk koruyucular takılması,</a:t>
            </a:r>
          </a:p>
          <a:p>
            <a:pPr marL="457200" lvl="0" indent="-457200">
              <a:buFont typeface="+mj-lt"/>
              <a:buAutoNum type="arabicPeriod" startAt="30"/>
            </a:pPr>
            <a:r>
              <a:rPr lang="tr-TR" sz="1800" b="1" dirty="0">
                <a:latin typeface="Arial Narrow" panose="020B0606020202030204" pitchFamily="34" charset="0"/>
              </a:rPr>
              <a:t>Bütün Çöp kovalarının Kapaklı-Pedallı-Poşetli olması. (el değmeyecek).(Sıfır atık olanlar hariç)</a:t>
            </a:r>
          </a:p>
          <a:p>
            <a:pPr marL="457200" lvl="0" indent="-457200">
              <a:buFont typeface="+mj-lt"/>
              <a:buAutoNum type="arabicPeriod" startAt="30"/>
            </a:pPr>
            <a:r>
              <a:rPr lang="tr-TR" sz="1800" b="1" dirty="0">
                <a:latin typeface="Arial Narrow" panose="020B0606020202030204" pitchFamily="34" charset="0"/>
              </a:rPr>
              <a:t>Zemin kat hariç Pencerelerin 100 mm den fazla açılmayacak şekilde sabitlenmesi,</a:t>
            </a:r>
          </a:p>
          <a:p>
            <a:pPr marL="457200" lvl="0" indent="-457200">
              <a:buFont typeface="+mj-lt"/>
              <a:buAutoNum type="arabicPeriod" startAt="30"/>
            </a:pPr>
            <a:r>
              <a:rPr lang="tr-TR" sz="1800" b="1" dirty="0">
                <a:latin typeface="Arial Narrow" panose="020B0606020202030204" pitchFamily="34" charset="0"/>
              </a:rPr>
              <a:t>Her sınıf girişinde uygun tarafta A4 formatında sınıf oturma planı çerçevesi olması.(Şekil olarak)</a:t>
            </a:r>
          </a:p>
          <a:p>
            <a:pPr marL="457200" lvl="0" indent="-457200">
              <a:buFont typeface="+mj-lt"/>
              <a:buAutoNum type="arabicPeriod" startAt="30"/>
            </a:pPr>
            <a:r>
              <a:rPr lang="tr-TR" sz="1800" b="1" dirty="0">
                <a:latin typeface="Arial Narrow" panose="020B0606020202030204" pitchFamily="34" charset="0"/>
              </a:rPr>
              <a:t>Binalarda Ana Giriş-Çıkış Kapısı Acil Çıkış (YEŞİL) kapısı olarak, diğer çıkışlar ise Yangın Acil Çıkışı(KIRMIZI) olarak kullanılması.  Yönlendirme ve </a:t>
            </a:r>
            <a:r>
              <a:rPr lang="tr-TR" sz="1800" b="1" dirty="0" err="1">
                <a:latin typeface="Arial Narrow" panose="020B0606020202030204" pitchFamily="34" charset="0"/>
              </a:rPr>
              <a:t>işaretlendirme</a:t>
            </a:r>
            <a:r>
              <a:rPr lang="tr-TR" sz="1800" b="1" dirty="0">
                <a:latin typeface="Arial Narrow" panose="020B0606020202030204" pitchFamily="34" charset="0"/>
              </a:rPr>
              <a:t> her katta bu renklerde olacak şekilde sınıf karşılarına ve merdiven başlarına konulması.(</a:t>
            </a:r>
            <a:r>
              <a:rPr lang="tr-TR" sz="1800" b="1" dirty="0" err="1">
                <a:latin typeface="Arial Narrow" panose="020B0606020202030204" pitchFamily="34" charset="0"/>
              </a:rPr>
              <a:t>Fotolümenli</a:t>
            </a:r>
            <a:r>
              <a:rPr lang="tr-TR" sz="1800" b="1" dirty="0">
                <a:latin typeface="Arial Narrow" panose="020B0606020202030204" pitchFamily="34" charset="0"/>
              </a:rPr>
              <a:t> olacak) Ayrıca her iki çıkış alanlarının olduğu kapıları ve merdivenleri gösteren tavan bölümüne Işıklı (Şarjlı özellikte ) Yönlendirme levhaları konulması,</a:t>
            </a:r>
          </a:p>
          <a:p>
            <a:pPr marL="457200" lvl="0" indent="-457200">
              <a:buFont typeface="+mj-lt"/>
              <a:buAutoNum type="arabicPeriod" startAt="30"/>
            </a:pPr>
            <a:r>
              <a:rPr lang="tr-TR" sz="1800" b="1" dirty="0">
                <a:latin typeface="Arial Narrow" panose="020B0606020202030204" pitchFamily="34" charset="0"/>
              </a:rPr>
              <a:t>Katlarda bulunan Lavabolara doğru el yıkama görseli ile Temizlik Kontrol Çizelgesi asılması,</a:t>
            </a:r>
          </a:p>
          <a:p>
            <a:pPr marL="457200" lvl="0" indent="-457200">
              <a:buFont typeface="+mj-lt"/>
              <a:buAutoNum type="arabicPeriod" startAt="30"/>
            </a:pPr>
            <a:r>
              <a:rPr lang="tr-TR" sz="1800" b="1" dirty="0">
                <a:latin typeface="Arial Narrow" panose="020B0606020202030204" pitchFamily="34" charset="0"/>
              </a:rPr>
              <a:t>Bütün katlarda bulunan Lavabo ve </a:t>
            </a:r>
            <a:r>
              <a:rPr lang="tr-TR" sz="1800" b="1" dirty="0" err="1">
                <a:latin typeface="Arial Narrow" panose="020B0606020202030204" pitchFamily="34" charset="0"/>
              </a:rPr>
              <a:t>WC’lerin</a:t>
            </a:r>
            <a:r>
              <a:rPr lang="tr-TR" sz="1800" b="1" dirty="0">
                <a:latin typeface="Arial Narrow" panose="020B0606020202030204" pitchFamily="34" charset="0"/>
              </a:rPr>
              <a:t> kullanılabilir vaziyette olmasının sağlanması, Lavabo ve </a:t>
            </a:r>
            <a:r>
              <a:rPr lang="tr-TR" sz="1800" b="1" dirty="0" err="1">
                <a:latin typeface="Arial Narrow" panose="020B0606020202030204" pitchFamily="34" charset="0"/>
              </a:rPr>
              <a:t>WC’lerin</a:t>
            </a:r>
            <a:r>
              <a:rPr lang="tr-TR" sz="1800" b="1" dirty="0">
                <a:latin typeface="Arial Narrow" panose="020B0606020202030204" pitchFamily="34" charset="0"/>
              </a:rPr>
              <a:t> arızalı olarak bırakılmaması ve depo olarak kullanılmaması,</a:t>
            </a:r>
          </a:p>
          <a:p>
            <a:pPr marL="457200" lvl="0" indent="-457200">
              <a:buFont typeface="+mj-lt"/>
              <a:buAutoNum type="arabicPeriod" startAt="30"/>
            </a:pPr>
            <a:r>
              <a:rPr lang="tr-TR" sz="1800" b="1" dirty="0">
                <a:latin typeface="Arial Narrow" panose="020B0606020202030204" pitchFamily="34" charset="0"/>
              </a:rPr>
              <a:t>Bütün lavabolarda sabit Sabunluk ve Z tipi Kağıt Peçetelik (Metal) konulması.</a:t>
            </a:r>
          </a:p>
          <a:p>
            <a:pPr marL="457200" lvl="0" indent="-457200">
              <a:buFont typeface="+mj-lt"/>
              <a:buAutoNum type="arabicPeriod" startAt="30"/>
            </a:pPr>
            <a:r>
              <a:rPr lang="tr-TR" sz="1800" b="1" dirty="0">
                <a:latin typeface="Arial Narrow" panose="020B0606020202030204" pitchFamily="34" charset="0"/>
              </a:rPr>
              <a:t>Temizlik amacıyla kullanılan kimyasal malzemelerin dolaplarda kilitli vaziyette tutulması</a:t>
            </a:r>
            <a:r>
              <a:rPr lang="tr-TR" sz="1800" b="1" dirty="0" smtClean="0">
                <a:latin typeface="Arial Narrow" panose="020B0606020202030204" pitchFamily="34" charset="0"/>
              </a:rPr>
              <a:t>,</a:t>
            </a:r>
            <a:endParaRPr lang="tr-TR" sz="1800" b="1"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45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576064"/>
          </a:xfrm>
        </p:spPr>
        <p:txBody>
          <a:bodyPr>
            <a:normAutofit fontScale="90000"/>
          </a:bodyPr>
          <a:lstStyle/>
          <a:p>
            <a:r>
              <a:rPr lang="tr-TR" sz="3200" dirty="0" smtClean="0">
                <a:solidFill>
                  <a:schemeClr val="tx1"/>
                </a:solidFill>
                <a:latin typeface="Arial Narrow" panose="020B0606020202030204" pitchFamily="34" charset="0"/>
              </a:rPr>
              <a:t>Gündem Maddesi-2</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07504" y="836712"/>
            <a:ext cx="8856984" cy="5760640"/>
          </a:xfrm>
        </p:spPr>
        <p:txBody>
          <a:bodyPr>
            <a:normAutofit fontScale="70000" lnSpcReduction="20000"/>
          </a:bodyPr>
          <a:lstStyle/>
          <a:p>
            <a:pPr marL="457200" lvl="0" indent="-457200">
              <a:buFont typeface="+mj-lt"/>
              <a:buAutoNum type="arabicPeriod" startAt="39"/>
            </a:pPr>
            <a:r>
              <a:rPr lang="tr-TR" sz="2400" b="1" dirty="0" smtClean="0">
                <a:latin typeface="Arial Narrow" panose="020B0606020202030204" pitchFamily="34" charset="0"/>
              </a:rPr>
              <a:t>Okul </a:t>
            </a:r>
            <a:r>
              <a:rPr lang="tr-TR" sz="2400" b="1" dirty="0">
                <a:latin typeface="Arial Narrow" panose="020B0606020202030204" pitchFamily="34" charset="0"/>
              </a:rPr>
              <a:t>Ana Bina girişinde herkesçe kolay görünebilecek bir alanda duvara “Ramak Kala Olay Kutusu” konulması ve boş formların (Ramak Kala Olay Formu) bu kutu üzerinde bulundurulması, </a:t>
            </a:r>
          </a:p>
          <a:p>
            <a:pPr marL="457200" lvl="0" indent="-457200">
              <a:buFont typeface="+mj-lt"/>
              <a:buAutoNum type="arabicPeriod" startAt="39"/>
            </a:pPr>
            <a:r>
              <a:rPr lang="tr-TR" sz="2400" b="1" dirty="0">
                <a:latin typeface="Arial Narrow" panose="020B0606020202030204" pitchFamily="34" charset="0"/>
              </a:rPr>
              <a:t>Kantin tarafından kullanılan Elektrik panosunun içinde mutlaka Kaçak Akım Koruma Rölesinin taktırılması.</a:t>
            </a:r>
          </a:p>
          <a:p>
            <a:pPr marL="457200" lvl="0" indent="-457200">
              <a:buFont typeface="+mj-lt"/>
              <a:buAutoNum type="arabicPeriod" startAt="39"/>
            </a:pPr>
            <a:r>
              <a:rPr lang="tr-TR" sz="2400" b="1" dirty="0">
                <a:latin typeface="Arial Narrow" panose="020B0606020202030204" pitchFamily="34" charset="0"/>
              </a:rPr>
              <a:t>Atölyelerde bulunan her makinenin üzerinde; Periyodik Bakım Talimatı ve Çalıştırma Talimatı hazırlanıp asılması.</a:t>
            </a:r>
          </a:p>
          <a:p>
            <a:pPr marL="457200" lvl="0" indent="-457200">
              <a:buFont typeface="+mj-lt"/>
              <a:buAutoNum type="arabicPeriod" startAt="39"/>
            </a:pPr>
            <a:r>
              <a:rPr lang="tr-TR" sz="2400" b="1" dirty="0">
                <a:latin typeface="Arial Narrow" panose="020B0606020202030204" pitchFamily="34" charset="0"/>
              </a:rPr>
              <a:t>Sınıflarda bulunan Elektrik Prizlerinin Korumalı olarak yaptırılması,</a:t>
            </a:r>
          </a:p>
          <a:p>
            <a:pPr marL="457200" lvl="0" indent="-457200">
              <a:buFont typeface="+mj-lt"/>
              <a:buAutoNum type="arabicPeriod" startAt="39"/>
            </a:pPr>
            <a:r>
              <a:rPr lang="tr-TR" sz="2400" b="1" dirty="0">
                <a:latin typeface="Arial Narrow" panose="020B0606020202030204" pitchFamily="34" charset="0"/>
              </a:rPr>
              <a:t>Kazan dairesi giriş kısma yakın bir alandaki duvara en az 50x50 cm ölçülerinde pano yapılması, Kazan Dairesi İşletme Talimatı ve Brülör veya Kombi Çalıştırma Talimatı ile Ateşleyici Belgesinin bir örneğinin asılması.</a:t>
            </a:r>
          </a:p>
          <a:p>
            <a:pPr marL="457200" lvl="0" indent="-457200">
              <a:buFont typeface="+mj-lt"/>
              <a:buAutoNum type="arabicPeriod" startAt="39"/>
            </a:pPr>
            <a:r>
              <a:rPr lang="tr-TR" sz="2400" b="1" dirty="0">
                <a:latin typeface="Arial Narrow" panose="020B0606020202030204" pitchFamily="34" charset="0"/>
              </a:rPr>
              <a:t>Hidrofor genleşme tankları ve kazanların bakımları yapılıp raporlarının saklanması.</a:t>
            </a:r>
          </a:p>
          <a:p>
            <a:pPr marL="457200" lvl="0" indent="-457200">
              <a:buFont typeface="+mj-lt"/>
              <a:buAutoNum type="arabicPeriod" startAt="39"/>
            </a:pPr>
            <a:r>
              <a:rPr lang="tr-TR" sz="2400" b="1" dirty="0">
                <a:latin typeface="Arial Narrow" panose="020B0606020202030204" pitchFamily="34" charset="0"/>
              </a:rPr>
              <a:t>Merdiven sahanlıklarında Acil Durum Aydınlatma Sistemi yaptırılması,</a:t>
            </a:r>
          </a:p>
          <a:p>
            <a:pPr marL="457200" lvl="0" indent="-457200">
              <a:buFont typeface="+mj-lt"/>
              <a:buAutoNum type="arabicPeriod" startAt="39"/>
            </a:pPr>
            <a:r>
              <a:rPr lang="tr-TR" sz="2400" b="1" dirty="0">
                <a:latin typeface="Arial Narrow" panose="020B0606020202030204" pitchFamily="34" charset="0"/>
              </a:rPr>
              <a:t>Temizlik Personeli olarak çalıştırılan personel için;</a:t>
            </a:r>
          </a:p>
          <a:p>
            <a:r>
              <a:rPr lang="tr-TR" sz="2400" b="1" dirty="0">
                <a:latin typeface="Arial Narrow" panose="020B0606020202030204" pitchFamily="34" charset="0"/>
              </a:rPr>
              <a:t>Kişisel koruyucu donanım verilmesi </a:t>
            </a:r>
          </a:p>
          <a:p>
            <a:r>
              <a:rPr lang="tr-TR" sz="2400" b="1" dirty="0">
                <a:latin typeface="Arial Narrow" panose="020B0606020202030204" pitchFamily="34" charset="0"/>
              </a:rPr>
              <a:t>Kişisel koruyucu donanımlar için eğitim verilmesi,</a:t>
            </a:r>
          </a:p>
          <a:p>
            <a:r>
              <a:rPr lang="tr-TR" sz="2400" b="1" dirty="0">
                <a:latin typeface="Arial Narrow" panose="020B0606020202030204" pitchFamily="34" charset="0"/>
              </a:rPr>
              <a:t>Kimyasal Risklerle ilgili eğitim verilmesi, (Çamaşır Suyu, Yüzey tem. vb.)</a:t>
            </a:r>
          </a:p>
          <a:p>
            <a:r>
              <a:rPr lang="tr-TR" sz="2400" b="1" dirty="0">
                <a:latin typeface="Arial Narrow" panose="020B0606020202030204" pitchFamily="34" charset="0"/>
              </a:rPr>
              <a:t>Verilen Tüm Eğitimlerin ve malzemeler için belge ve Tebliğ-Tebellüğ yapılması,</a:t>
            </a:r>
          </a:p>
          <a:p>
            <a:pPr marL="457200" lvl="0" indent="-457200">
              <a:buFont typeface="+mj-lt"/>
              <a:buAutoNum type="arabicPeriod" startAt="39"/>
            </a:pPr>
            <a:r>
              <a:rPr lang="tr-TR" sz="2400" b="1" dirty="0">
                <a:latin typeface="Arial Narrow" panose="020B0606020202030204" pitchFamily="34" charset="0"/>
              </a:rPr>
              <a:t>Mayıs ve Kasım aylarında İSG kültürünün yaygınlaştırılması için etkinlikler yapılması.</a:t>
            </a:r>
          </a:p>
          <a:p>
            <a:pPr marL="457200" lvl="0" indent="-457200">
              <a:buFont typeface="+mj-lt"/>
              <a:buAutoNum type="arabicPeriod" startAt="39"/>
            </a:pPr>
            <a:r>
              <a:rPr lang="tr-TR" sz="2400" b="1" dirty="0" smtClean="0">
                <a:latin typeface="Arial Narrow" panose="020B0606020202030204" pitchFamily="34" charset="0"/>
              </a:rPr>
              <a:t>Sınıfların </a:t>
            </a:r>
            <a:r>
              <a:rPr lang="tr-TR" sz="2400" b="1" dirty="0">
                <a:latin typeface="Arial Narrow" panose="020B0606020202030204" pitchFamily="34" charset="0"/>
              </a:rPr>
              <a:t>bulunduğu her kattaki koridor ortasına, Kazan Dairesine ve Yemekhaneye çelik, kilitli ve malzeme listesi olan Ecza Dolabının konulması, Ecza Dolabı  dış kapak üzerine sorumlusunun bilgilerinin yazılması, bir </a:t>
            </a:r>
            <a:r>
              <a:rPr lang="tr-TR" sz="2400" b="1" dirty="0" err="1">
                <a:latin typeface="Arial Narrow" panose="020B0606020202030204" pitchFamily="34" charset="0"/>
              </a:rPr>
              <a:t>anahtarınında</a:t>
            </a:r>
            <a:r>
              <a:rPr lang="tr-TR" sz="2400" b="1" dirty="0">
                <a:latin typeface="Arial Narrow" panose="020B0606020202030204" pitchFamily="34" charset="0"/>
              </a:rPr>
              <a:t> Öğretmenler Odasında bulundurulması,</a:t>
            </a:r>
          </a:p>
          <a:p>
            <a:pPr marL="514350" indent="-514350">
              <a:buFont typeface="+mj-lt"/>
              <a:buAutoNum type="arabicPeriod" startAt="39"/>
            </a:pPr>
            <a:endParaRPr lang="tr-TR" b="1"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899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1143000"/>
          </a:xfrm>
        </p:spPr>
        <p:txBody>
          <a:bodyPr>
            <a:normAutofit/>
          </a:bodyPr>
          <a:lstStyle/>
          <a:p>
            <a:pPr lvl="0"/>
            <a:r>
              <a:rPr lang="tr-TR" sz="3200" dirty="0" smtClean="0">
                <a:solidFill>
                  <a:schemeClr val="tx1"/>
                </a:solidFill>
                <a:latin typeface="Arial Narrow" panose="020B0606020202030204" pitchFamily="34" charset="0"/>
              </a:rPr>
              <a:t>Gündem Maddesi-3 </a:t>
            </a:r>
            <a:r>
              <a:rPr lang="tr-TR" sz="3200" b="1" dirty="0">
                <a:solidFill>
                  <a:schemeClr val="tx1"/>
                </a:solidFill>
                <a:latin typeface="Arial Narrow" panose="020B0606020202030204" pitchFamily="34" charset="0"/>
              </a:rPr>
              <a:t>Okul Periyodik Kontrol ve Bakımları ile ilgili İş ve İşlemler</a:t>
            </a:r>
            <a:r>
              <a:rPr lang="tr-TR" sz="3200" b="1" dirty="0" smtClean="0">
                <a:solidFill>
                  <a:schemeClr val="tx1"/>
                </a:solidFill>
                <a:latin typeface="Arial Narrow" panose="020B0606020202030204" pitchFamily="34" charset="0"/>
              </a:rPr>
              <a:t>,</a:t>
            </a:r>
            <a:endParaRPr lang="tr-TR" sz="3200" b="1"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79512" y="1412776"/>
            <a:ext cx="7897688" cy="4988024"/>
          </a:xfrm>
        </p:spPr>
        <p:txBody>
          <a:bodyPr/>
          <a:lstStyle/>
          <a:p>
            <a:r>
              <a:rPr lang="tr-TR" dirty="0" smtClean="0">
                <a:latin typeface="Arial Narrow" panose="020B0606020202030204" pitchFamily="34" charset="0"/>
              </a:rPr>
              <a:t>Okul-Kurumda Bulunan tüm makine alet ekipman ve </a:t>
            </a:r>
            <a:r>
              <a:rPr lang="tr-TR" dirty="0" err="1" smtClean="0">
                <a:latin typeface="Arial Narrow" panose="020B0606020202030204" pitchFamily="34" charset="0"/>
              </a:rPr>
              <a:t>tesisatların</a:t>
            </a:r>
            <a:r>
              <a:rPr lang="tr-TR" dirty="0" smtClean="0">
                <a:latin typeface="Arial Narrow" panose="020B0606020202030204" pitchFamily="34" charset="0"/>
              </a:rPr>
              <a:t> yıllık periyodik kontrollerinin ve bakımların yapılması için gerekli işlemlerin tamamlanması</a:t>
            </a:r>
          </a:p>
          <a:p>
            <a:r>
              <a:rPr lang="tr-TR" dirty="0" smtClean="0">
                <a:latin typeface="Arial Narrow" panose="020B0606020202030204" pitchFamily="34" charset="0"/>
              </a:rPr>
              <a:t>(Elektrik Tesisatları, Kazan Dairesi, Su tesisatları, Yangın Sistemi, Asansör vb.)</a:t>
            </a:r>
            <a:endParaRPr lang="tr-TR"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5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1143000"/>
          </a:xfrm>
        </p:spPr>
        <p:txBody>
          <a:bodyPr>
            <a:normAutofit/>
          </a:bodyPr>
          <a:lstStyle/>
          <a:p>
            <a:r>
              <a:rPr lang="tr-TR" sz="3200" dirty="0" smtClean="0">
                <a:solidFill>
                  <a:schemeClr val="tx1"/>
                </a:solidFill>
                <a:latin typeface="Arial Narrow" panose="020B0606020202030204" pitchFamily="34" charset="0"/>
              </a:rPr>
              <a:t>Gündem Maddesi-4( madde 2 ile birlikte belirtildi.)</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79512" y="1412776"/>
            <a:ext cx="7897688" cy="4988024"/>
          </a:xfrm>
        </p:spPr>
        <p:txBody>
          <a:bodyPr/>
          <a:lstStyle/>
          <a:p>
            <a:pPr lvl="0"/>
            <a:r>
              <a:rPr lang="tr-TR" sz="2400" dirty="0">
                <a:latin typeface="Arial Narrow" panose="020B0606020202030204" pitchFamily="34" charset="0"/>
              </a:rPr>
              <a:t>İSG MEBBİS –İş Yeri Sağlık ve Güvenlik Sistemindeki eksikliklerin </a:t>
            </a:r>
            <a:r>
              <a:rPr lang="tr-TR" sz="2400" dirty="0" smtClean="0">
                <a:latin typeface="Arial Narrow" panose="020B0606020202030204" pitchFamily="34" charset="0"/>
              </a:rPr>
              <a:t>giderilmesi</a:t>
            </a:r>
            <a:endParaRPr lang="tr-TR" sz="2400"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5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7772400" cy="1296144"/>
          </a:xfrm>
        </p:spPr>
        <p:txBody>
          <a:bodyPr>
            <a:noAutofit/>
          </a:bodyPr>
          <a:lstStyle/>
          <a:p>
            <a:pPr lvl="0"/>
            <a:r>
              <a:rPr lang="tr-TR" sz="2400" b="1" dirty="0" smtClean="0">
                <a:solidFill>
                  <a:schemeClr val="tx1"/>
                </a:solidFill>
                <a:latin typeface="Arial Narrow" panose="020B0606020202030204" pitchFamily="34" charset="0"/>
              </a:rPr>
              <a:t>Gündem Maddesi-5    TS </a:t>
            </a:r>
            <a:r>
              <a:rPr lang="tr-TR" sz="2400" b="1" dirty="0">
                <a:solidFill>
                  <a:schemeClr val="tx1"/>
                </a:solidFill>
                <a:latin typeface="Arial Narrow" panose="020B0606020202030204" pitchFamily="34" charset="0"/>
              </a:rPr>
              <a:t>ISO 45001:2018 İ ş Sağlığı ve Güvenliği Yönetim Sistemi Çalışmaları hakkında </a:t>
            </a:r>
            <a:r>
              <a:rPr lang="tr-TR" sz="2400" b="1" dirty="0" smtClean="0">
                <a:solidFill>
                  <a:schemeClr val="tx1"/>
                </a:solidFill>
                <a:latin typeface="Arial Narrow" panose="020B0606020202030204" pitchFamily="34" charset="0"/>
              </a:rPr>
              <a:t>bilgilendirme</a:t>
            </a:r>
            <a:endParaRPr lang="tr-TR" sz="2400" b="1"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323528" y="1772816"/>
            <a:ext cx="7897688" cy="4988024"/>
          </a:xfrm>
        </p:spPr>
        <p:txBody>
          <a:bodyPr/>
          <a:lstStyle/>
          <a:p>
            <a:r>
              <a:rPr lang="tr-TR" dirty="0" smtClean="0">
                <a:latin typeface="Arial Narrow" panose="020B0606020202030204" pitchFamily="34" charset="0"/>
              </a:rPr>
              <a:t>Tüm Okul ve Kurumlarımızın ;</a:t>
            </a:r>
          </a:p>
          <a:p>
            <a:pPr marL="514350" indent="-514350">
              <a:buFont typeface="+mj-lt"/>
              <a:buAutoNum type="arabicPeriod"/>
            </a:pPr>
            <a:r>
              <a:rPr lang="tr-TR" dirty="0" smtClean="0">
                <a:latin typeface="Arial Narrow" panose="020B0606020202030204" pitchFamily="34" charset="0"/>
              </a:rPr>
              <a:t>TS ISO 45001:2018 İş Sağlığı ve Güvenliği ile</a:t>
            </a:r>
          </a:p>
          <a:p>
            <a:pPr marL="514350" indent="-514350">
              <a:buFont typeface="+mj-lt"/>
              <a:buAutoNum type="arabicPeriod"/>
            </a:pPr>
            <a:r>
              <a:rPr lang="tr-TR" dirty="0" smtClean="0">
                <a:latin typeface="Arial Narrow" panose="020B0606020202030204" pitchFamily="34" charset="0"/>
              </a:rPr>
              <a:t> TS ISO 9001 Kalite Yönetim Sistemi Kurulması amacıyla gerekli çalışmaları başlatması,</a:t>
            </a:r>
            <a:endParaRPr lang="tr-TR"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5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412776"/>
            <a:ext cx="7897688" cy="4988024"/>
          </a:xfrm>
        </p:spPr>
        <p:txBody>
          <a:bodyPr>
            <a:normAutofit fontScale="77500" lnSpcReduction="20000"/>
          </a:bodyPr>
          <a:lstStyle/>
          <a:p>
            <a:pPr marL="0" indent="0" algn="ctr">
              <a:buNone/>
            </a:pPr>
            <a:r>
              <a:rPr lang="tr-TR" sz="4800" b="1" dirty="0" smtClean="0">
                <a:solidFill>
                  <a:srgbClr val="00B050"/>
                </a:solidFill>
                <a:latin typeface="Arial Narrow" panose="020B0606020202030204" pitchFamily="34" charset="0"/>
              </a:rPr>
              <a:t>Sabırla Dinlediğiniz için Teşekkür ederim.</a:t>
            </a:r>
          </a:p>
          <a:p>
            <a:pPr algn="ctr"/>
            <a:endParaRPr lang="tr-TR" dirty="0">
              <a:latin typeface="Arial Narrow" panose="020B0606020202030204" pitchFamily="34" charset="0"/>
            </a:endParaRPr>
          </a:p>
          <a:p>
            <a:pPr algn="ctr"/>
            <a:endParaRPr lang="tr-TR" dirty="0" smtClean="0">
              <a:latin typeface="Arial Narrow" panose="020B0606020202030204" pitchFamily="34" charset="0"/>
            </a:endParaRPr>
          </a:p>
          <a:p>
            <a:pPr algn="ctr"/>
            <a:endParaRPr lang="tr-TR" dirty="0">
              <a:latin typeface="Arial Narrow" panose="020B0606020202030204" pitchFamily="34" charset="0"/>
            </a:endParaRPr>
          </a:p>
          <a:p>
            <a:pPr algn="ctr"/>
            <a:endParaRPr lang="tr-TR" dirty="0" smtClean="0">
              <a:latin typeface="Arial Narrow" panose="020B0606020202030204" pitchFamily="34" charset="0"/>
            </a:endParaRPr>
          </a:p>
          <a:p>
            <a:pPr algn="ctr"/>
            <a:endParaRPr lang="tr-TR" dirty="0">
              <a:latin typeface="Arial Narrow" panose="020B0606020202030204" pitchFamily="34" charset="0"/>
            </a:endParaRPr>
          </a:p>
          <a:p>
            <a:pPr marL="0" indent="0" algn="ctr">
              <a:buNone/>
            </a:pPr>
            <a:r>
              <a:rPr lang="tr-TR" dirty="0">
                <a:latin typeface="Arial Narrow" panose="020B0606020202030204" pitchFamily="34" charset="0"/>
              </a:rPr>
              <a:t>A</a:t>
            </a:r>
            <a:r>
              <a:rPr lang="tr-TR" dirty="0" smtClean="0">
                <a:latin typeface="Arial Narrow" panose="020B0606020202030204" pitchFamily="34" charset="0"/>
              </a:rPr>
              <a:t>li GÜL </a:t>
            </a:r>
          </a:p>
          <a:p>
            <a:pPr marL="0" indent="0" algn="ctr">
              <a:buNone/>
            </a:pPr>
            <a:r>
              <a:rPr lang="tr-TR" dirty="0" smtClean="0">
                <a:latin typeface="Arial Narrow" panose="020B0606020202030204" pitchFamily="34" charset="0"/>
              </a:rPr>
              <a:t>Şişli İlçe MEM İSG Büro Yöneticisi</a:t>
            </a:r>
          </a:p>
          <a:p>
            <a:pPr marL="0" indent="0" algn="ctr">
              <a:buNone/>
            </a:pPr>
            <a:r>
              <a:rPr lang="tr-TR" dirty="0" smtClean="0">
                <a:latin typeface="Arial Narrow" panose="020B0606020202030204" pitchFamily="34" charset="0"/>
              </a:rPr>
              <a:t>İş Güvenliği Uzmanı</a:t>
            </a:r>
          </a:p>
          <a:p>
            <a:pPr marL="0" indent="0" algn="ctr">
              <a:buNone/>
            </a:pPr>
            <a:r>
              <a:rPr lang="tr-TR" dirty="0" smtClean="0">
                <a:latin typeface="Arial Narrow" panose="020B0606020202030204" pitchFamily="34" charset="0"/>
              </a:rPr>
              <a:t>TSE </a:t>
            </a:r>
            <a:r>
              <a:rPr lang="tr-TR" dirty="0" err="1" smtClean="0">
                <a:latin typeface="Arial Narrow" panose="020B0606020202030204" pitchFamily="34" charset="0"/>
              </a:rPr>
              <a:t>Baştetkik</a:t>
            </a:r>
            <a:r>
              <a:rPr lang="tr-TR" dirty="0" smtClean="0">
                <a:latin typeface="Arial Narrow" panose="020B0606020202030204" pitchFamily="34" charset="0"/>
              </a:rPr>
              <a:t> ve Tetkik Görevlisi</a:t>
            </a:r>
          </a:p>
          <a:p>
            <a:pPr marL="0" indent="0" algn="ctr">
              <a:buNone/>
            </a:pPr>
            <a:r>
              <a:rPr lang="tr-TR" dirty="0">
                <a:latin typeface="Arial Narrow" panose="020B0606020202030204" pitchFamily="34" charset="0"/>
              </a:rPr>
              <a:t>Yangın Uzmanı</a:t>
            </a:r>
          </a:p>
          <a:p>
            <a:pPr marL="0" indent="0" algn="ctr">
              <a:buNone/>
            </a:pPr>
            <a:r>
              <a:rPr lang="tr-TR" dirty="0" smtClean="0">
                <a:latin typeface="Arial Narrow" panose="020B0606020202030204" pitchFamily="34" charset="0"/>
              </a:rPr>
              <a:t>Periyodik Kontrol Uzmanı</a:t>
            </a:r>
          </a:p>
          <a:p>
            <a:pPr marL="0" indent="0" algn="ctr">
              <a:buNone/>
            </a:pPr>
            <a:r>
              <a:rPr lang="tr-TR" dirty="0" smtClean="0">
                <a:latin typeface="Arial Narrow" panose="020B0606020202030204" pitchFamily="34" charset="0"/>
              </a:rPr>
              <a:t>Cep:05052687400</a:t>
            </a:r>
          </a:p>
          <a:p>
            <a:pPr marL="0" indent="0" algn="ctr">
              <a:buNone/>
            </a:pPr>
            <a:r>
              <a:rPr lang="tr-TR" dirty="0" smtClean="0">
                <a:latin typeface="Arial Narrow" panose="020B0606020202030204" pitchFamily="34" charset="0"/>
              </a:rPr>
              <a:t>İş:0212 2966563-148</a:t>
            </a:r>
            <a:endParaRPr lang="tr-TR" dirty="0">
              <a:latin typeface="Arial Narrow" panose="020B0606020202030204" pitchFamily="34" charset="0"/>
            </a:endParaRP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5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81718"/>
            <a:ext cx="7772400" cy="1143000"/>
          </a:xfrm>
        </p:spPr>
        <p:txBody>
          <a:bodyPr>
            <a:normAutofit/>
          </a:bodyPr>
          <a:lstStyle/>
          <a:p>
            <a:pPr lvl="0"/>
            <a:r>
              <a:rPr lang="tr-TR" sz="2800" dirty="0" smtClean="0">
                <a:solidFill>
                  <a:schemeClr val="tx1"/>
                </a:solidFill>
                <a:latin typeface="Arial Narrow" panose="020B0606020202030204" pitchFamily="34" charset="0"/>
              </a:rPr>
              <a:t>1-Okulum </a:t>
            </a:r>
            <a:r>
              <a:rPr lang="tr-TR" sz="2800" dirty="0">
                <a:solidFill>
                  <a:schemeClr val="tx1"/>
                </a:solidFill>
                <a:latin typeface="Arial Narrow" panose="020B0606020202030204" pitchFamily="34" charset="0"/>
              </a:rPr>
              <a:t>Temiz Belge’si İş ve </a:t>
            </a:r>
            <a:r>
              <a:rPr lang="tr-TR" sz="2800" dirty="0" smtClean="0">
                <a:solidFill>
                  <a:schemeClr val="tx1"/>
                </a:solidFill>
                <a:latin typeface="Arial Narrow" panose="020B0606020202030204" pitchFamily="34" charset="0"/>
              </a:rPr>
              <a:t>İşlemleri                       </a:t>
            </a:r>
            <a:r>
              <a:rPr lang="tr-TR" sz="2800" dirty="0">
                <a:solidFill>
                  <a:schemeClr val="tx1"/>
                </a:solidFill>
                <a:latin typeface="Arial Narrow" panose="020B0606020202030204" pitchFamily="34" charset="0"/>
              </a:rPr>
              <a:t>(Başvuru Süreci- Yapılması gereken çalışmalar</a:t>
            </a:r>
            <a:r>
              <a:rPr lang="tr-TR" sz="2800" dirty="0" smtClean="0">
                <a:solidFill>
                  <a:schemeClr val="tx1"/>
                </a:solidFill>
                <a:latin typeface="Arial Narrow" panose="020B0606020202030204" pitchFamily="34" charset="0"/>
              </a:rPr>
              <a:t>)</a:t>
            </a:r>
            <a:endParaRPr lang="tr-TR" sz="28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07504" y="1412776"/>
            <a:ext cx="4248472" cy="4248472"/>
          </a:xfrm>
        </p:spPr>
        <p:txBody>
          <a:bodyPr>
            <a:normAutofit/>
          </a:bodyPr>
          <a:lstStyle/>
          <a:p>
            <a:r>
              <a:rPr lang="tr-TR" sz="3200" dirty="0">
                <a:latin typeface="Arial Narrow" panose="020B0606020202030204" pitchFamily="34" charset="0"/>
              </a:rPr>
              <a:t>30.07.2020 tarihli ve 10075132 sayılı Bakanlık Makam Onayı ile ‘OKULUM TEMİZ’ belgelendirme programı yürürlüğe alınmış olup konu ile ilgili bir kılavuz yayınlanmıştır</a:t>
            </a:r>
            <a:r>
              <a:rPr lang="tr-TR" sz="3200" dirty="0" smtClean="0">
                <a:latin typeface="Arial Narrow" panose="020B0606020202030204" pitchFamily="34" charset="0"/>
              </a:rPr>
              <a:t>.</a:t>
            </a:r>
          </a:p>
          <a:p>
            <a:endParaRPr lang="tr-TR" sz="3200" dirty="0" smtClean="0">
              <a:latin typeface="Arial Narrow" panose="020B0606020202030204" pitchFamily="34" charset="0"/>
            </a:endParaRPr>
          </a:p>
          <a:p>
            <a:endParaRPr lang="tr-TR" sz="3200" dirty="0">
              <a:latin typeface="Arial Narrow" panose="020B060602020203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182" t="14769" r="26362" b="9344"/>
          <a:stretch/>
        </p:blipFill>
        <p:spPr bwMode="auto">
          <a:xfrm>
            <a:off x="4283968" y="1224718"/>
            <a:ext cx="4472905" cy="540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KİŞİSEL DOSYALAR\şişli ilçe logo di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449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620000" cy="634082"/>
          </a:xfrm>
        </p:spPr>
        <p:txBody>
          <a:bodyPr>
            <a:normAutofit fontScale="90000"/>
          </a:bodyPr>
          <a:lstStyle/>
          <a:p>
            <a:r>
              <a:rPr lang="tr-TR" dirty="0" smtClean="0">
                <a:solidFill>
                  <a:schemeClr val="tx1"/>
                </a:solidFill>
                <a:latin typeface="Arial Narrow" panose="020B0606020202030204" pitchFamily="34" charset="0"/>
              </a:rPr>
              <a:t>Genel bilgi</a:t>
            </a:r>
            <a:endParaRPr lang="tr-TR"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07504" y="908720"/>
            <a:ext cx="8568952" cy="5472608"/>
          </a:xfrm>
        </p:spPr>
        <p:txBody>
          <a:bodyPr>
            <a:normAutofit/>
          </a:bodyPr>
          <a:lstStyle/>
          <a:p>
            <a:r>
              <a:rPr lang="tr-TR" dirty="0">
                <a:latin typeface="Arial Narrow" panose="020B0606020202030204" pitchFamily="34" charset="0"/>
              </a:rPr>
              <a:t>Eğitim kurumlarında, başta salgın hastalıklar olmak üzere tüm enfeksiyonların önlenmesi ve hijyen şartlarının geliştirilmesi amacı ile uygulanmakta olan "Okulum Temiz" belgelendirme programına uygun olarak her yıl "Belge Yenileme </a:t>
            </a:r>
            <a:r>
              <a:rPr lang="tr-TR" dirty="0" err="1">
                <a:latin typeface="Arial Narrow" panose="020B0606020202030204" pitchFamily="34" charset="0"/>
              </a:rPr>
              <a:t>Tetkikleri"nin</a:t>
            </a:r>
            <a:r>
              <a:rPr lang="tr-TR" dirty="0">
                <a:latin typeface="Arial Narrow" panose="020B0606020202030204" pitchFamily="34" charset="0"/>
              </a:rPr>
              <a:t> yapılması gerekmektedir. </a:t>
            </a:r>
            <a:endParaRPr lang="tr-TR" dirty="0" smtClean="0">
              <a:latin typeface="Arial Narrow" panose="020B0606020202030204" pitchFamily="34" charset="0"/>
            </a:endParaRPr>
          </a:p>
          <a:p>
            <a:r>
              <a:rPr lang="tr-TR" dirty="0" smtClean="0">
                <a:latin typeface="Arial Narrow" panose="020B0606020202030204" pitchFamily="34" charset="0"/>
              </a:rPr>
              <a:t>2022-2023 </a:t>
            </a:r>
            <a:r>
              <a:rPr lang="tr-TR" dirty="0">
                <a:latin typeface="Arial Narrow" panose="020B0606020202030204" pitchFamily="34" charset="0"/>
              </a:rPr>
              <a:t>eğitim öğretim yılı hazırlıkları kapsamında, eğitim kurumlarında enfeksiyon risklerinin yönetilmesi, temizlik ve hijyen ile ilgili kaynakların ve süreçlerin planlaması ile "Okulum Temiz" belge yenileme sertifikasyon süreçleri için Müdürlüğümüz </a:t>
            </a:r>
            <a:r>
              <a:rPr lang="tr-TR" dirty="0" smtClean="0">
                <a:latin typeface="Arial Narrow" panose="020B0606020202030204" pitchFamily="34" charset="0"/>
              </a:rPr>
              <a:t>İSG Büro tarafından </a:t>
            </a:r>
            <a:r>
              <a:rPr lang="tr-TR" dirty="0">
                <a:latin typeface="Arial Narrow" panose="020B0606020202030204" pitchFamily="34" charset="0"/>
              </a:rPr>
              <a:t>EYLEM PLANI hazırlanmıştır. </a:t>
            </a:r>
          </a:p>
        </p:txBody>
      </p:sp>
      <p:pic>
        <p:nvPicPr>
          <p:cNvPr id="4"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37" t="14157" r="16009" b="5487"/>
          <a:stretch/>
        </p:blipFill>
        <p:spPr bwMode="auto">
          <a:xfrm>
            <a:off x="5606888" y="4653136"/>
            <a:ext cx="2853544" cy="195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0348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323528" y="404664"/>
            <a:ext cx="7620000" cy="634082"/>
          </a:xfrm>
        </p:spPr>
        <p:txBody>
          <a:bodyPr>
            <a:normAutofit fontScale="90000"/>
          </a:bodyPr>
          <a:lstStyle/>
          <a:p>
            <a:r>
              <a:rPr lang="tr-TR" dirty="0" smtClean="0">
                <a:solidFill>
                  <a:schemeClr val="tx1"/>
                </a:solidFill>
                <a:latin typeface="Arial Narrow" panose="020B0606020202030204" pitchFamily="34" charset="0"/>
              </a:rPr>
              <a:t>Genel bilgi</a:t>
            </a:r>
            <a:endParaRPr lang="tr-TR"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179512" y="1124744"/>
            <a:ext cx="7897688" cy="5276056"/>
          </a:xfrm>
        </p:spPr>
        <p:txBody>
          <a:bodyPr>
            <a:normAutofit/>
          </a:bodyPr>
          <a:lstStyle/>
          <a:p>
            <a:r>
              <a:rPr lang="tr-TR" dirty="0">
                <a:latin typeface="Arial Narrow" panose="020B0606020202030204" pitchFamily="34" charset="0"/>
              </a:rPr>
              <a:t>İlçe İSG Bürosunun koordinasyonunda; "Eğitim Kurumlarında Hijyen Şartlarının Geliştirilmesi, Enfeksiyon Önleme ve Kontrol Kılavuzu" kapsamında </a:t>
            </a:r>
            <a:r>
              <a:rPr lang="tr-TR" dirty="0" err="1">
                <a:latin typeface="Arial Narrow" panose="020B0606020202030204" pitchFamily="34" charset="0"/>
              </a:rPr>
              <a:t>ivedlikle</a:t>
            </a:r>
            <a:r>
              <a:rPr lang="tr-TR" dirty="0">
                <a:latin typeface="Arial Narrow" panose="020B0606020202030204" pitchFamily="34" charset="0"/>
              </a:rPr>
              <a:t> okul ve kurum yöneticilerine, 2022-2023 eğitim öğretim yılına hazırlıklar çerçevesinde yapılması gereken çalışmalar ile ilgili bilgilendirme toplantılarının </a:t>
            </a:r>
            <a:r>
              <a:rPr lang="tr-TR" dirty="0" smtClean="0">
                <a:latin typeface="Arial Narrow" panose="020B0606020202030204" pitchFamily="34" charset="0"/>
              </a:rPr>
              <a:t>26.08.2022 </a:t>
            </a:r>
            <a:r>
              <a:rPr lang="tr-TR" dirty="0">
                <a:latin typeface="Arial Narrow" panose="020B0606020202030204" pitchFamily="34" charset="0"/>
              </a:rPr>
              <a:t>tarihi mesai bitimine kadar eğitim bölgeleri baz alınarak planlanarak yapılması, </a:t>
            </a:r>
            <a:endParaRPr lang="tr-TR" dirty="0" smtClean="0">
              <a:latin typeface="Arial Narrow" panose="020B0606020202030204" pitchFamily="34" charset="0"/>
            </a:endParaRPr>
          </a:p>
          <a:p>
            <a:r>
              <a:rPr lang="tr-TR" dirty="0" smtClean="0">
                <a:latin typeface="Arial Narrow" panose="020B0606020202030204" pitchFamily="34" charset="0"/>
              </a:rPr>
              <a:t>EK-2 </a:t>
            </a:r>
            <a:r>
              <a:rPr lang="tr-TR" dirty="0">
                <a:latin typeface="Arial Narrow" panose="020B0606020202030204" pitchFamily="34" charset="0"/>
              </a:rPr>
              <a:t>listesinin ıslak imzalı halinin İl Milli Eğitim Müdürlüğü </a:t>
            </a:r>
            <a:r>
              <a:rPr lang="tr-TR" dirty="0" err="1">
                <a:latin typeface="Arial Narrow" panose="020B0606020202030204" pitchFamily="34" charset="0"/>
              </a:rPr>
              <a:t>İSGB'ne</a:t>
            </a:r>
            <a:r>
              <a:rPr lang="tr-TR" dirty="0">
                <a:latin typeface="Arial Narrow" panose="020B0606020202030204" pitchFamily="34" charset="0"/>
              </a:rPr>
              <a:t> gönderilmesi süreçlerinin tamamlanması, tetkik görevlilerince okullara rehberlik ve saha gözetimi faaliyetlerinin 29.08.2022 tarihine kadar tamamlanması</a:t>
            </a:r>
          </a:p>
        </p:txBody>
      </p:sp>
      <p:pic>
        <p:nvPicPr>
          <p:cNvPr id="5"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18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li\AppData\Local\Microsoft\Windows\INetCache\IE\VIOLG0SJ\ev-temizliginde-yontemler-degisiyor-498x2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729192"/>
            <a:ext cx="2943250" cy="1654839"/>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1"/>
          <p:cNvSpPr>
            <a:spLocks noGrp="1"/>
          </p:cNvSpPr>
          <p:nvPr>
            <p:ph type="title"/>
          </p:nvPr>
        </p:nvSpPr>
        <p:spPr>
          <a:xfrm>
            <a:off x="457200" y="274638"/>
            <a:ext cx="7620000" cy="634082"/>
          </a:xfrm>
        </p:spPr>
        <p:txBody>
          <a:bodyPr>
            <a:normAutofit fontScale="90000"/>
          </a:bodyPr>
          <a:lstStyle/>
          <a:p>
            <a:r>
              <a:rPr lang="tr-TR" dirty="0" smtClean="0">
                <a:solidFill>
                  <a:schemeClr val="tx1"/>
                </a:solidFill>
              </a:rPr>
              <a:t>Genel bilgi</a:t>
            </a:r>
            <a:endParaRPr lang="tr-TR" dirty="0">
              <a:solidFill>
                <a:schemeClr val="tx1"/>
              </a:solidFill>
            </a:endParaRPr>
          </a:p>
        </p:txBody>
      </p:sp>
      <p:sp>
        <p:nvSpPr>
          <p:cNvPr id="3" name="İçerik Yer Tutucusu 2"/>
          <p:cNvSpPr>
            <a:spLocks noGrp="1"/>
          </p:cNvSpPr>
          <p:nvPr>
            <p:ph sz="quarter" idx="1"/>
          </p:nvPr>
        </p:nvSpPr>
        <p:spPr>
          <a:xfrm>
            <a:off x="251520" y="1268760"/>
            <a:ext cx="8712968" cy="3312368"/>
          </a:xfrm>
        </p:spPr>
        <p:txBody>
          <a:bodyPr>
            <a:normAutofit/>
          </a:bodyPr>
          <a:lstStyle/>
          <a:p>
            <a:pPr marL="0" indent="0" algn="just">
              <a:buNone/>
            </a:pPr>
            <a:r>
              <a:rPr lang="tr-TR" dirty="0" smtClean="0">
                <a:latin typeface="Arial Narrow" panose="020B0606020202030204" pitchFamily="34" charset="0"/>
              </a:rPr>
              <a:t>	Okul </a:t>
            </a:r>
            <a:r>
              <a:rPr lang="tr-TR" dirty="0">
                <a:latin typeface="Arial Narrow" panose="020B0606020202030204" pitchFamily="34" charset="0"/>
              </a:rPr>
              <a:t>ve kurumlarda "Eğitim Kurumlarında Hijyen Şartlarının Geliştirilmesi, Enfeksiyon Önleme ve Kontrol Kılavuzu" şartlarına uygun olarak sürdürülebilir olması için; Temizlik araçları ve yardımcı ekipmanları, yer ve yüzey temizliği için kullanılan kimyasallar, dezenfeksiyon kimyasalları, tuvalet kağıtları, El kurulama kağıt havluları vb. ihtiyaçların tespit edilerek ilgili bütçe ödenek imkanları takip edilmelidir</a:t>
            </a:r>
            <a:r>
              <a:rPr lang="tr-TR" dirty="0" smtClean="0">
                <a:latin typeface="Arial Narrow" panose="020B0606020202030204" pitchFamily="34" charset="0"/>
              </a:rPr>
              <a:t>. (3.2 KALEMİ)</a:t>
            </a:r>
            <a:endParaRPr lang="tr-TR" dirty="0">
              <a:latin typeface="Arial Narrow" panose="020B0606020202030204" pitchFamily="34" charset="0"/>
            </a:endParaRPr>
          </a:p>
        </p:txBody>
      </p:sp>
      <p:pic>
        <p:nvPicPr>
          <p:cNvPr id="7" name="Picture 2" descr="G:\KİŞİSEL DOSYALAR\şişli ilçe logo di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43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323528" y="476672"/>
            <a:ext cx="7620000" cy="634082"/>
          </a:xfrm>
        </p:spPr>
        <p:txBody>
          <a:bodyPr>
            <a:normAutofit fontScale="90000"/>
          </a:bodyPr>
          <a:lstStyle/>
          <a:p>
            <a:r>
              <a:rPr lang="tr-TR" dirty="0" smtClean="0">
                <a:solidFill>
                  <a:schemeClr val="tx1"/>
                </a:solidFill>
              </a:rPr>
              <a:t>Genel bilgi</a:t>
            </a:r>
            <a:endParaRPr lang="tr-TR" dirty="0">
              <a:solidFill>
                <a:schemeClr val="tx1"/>
              </a:solidFill>
            </a:endParaRPr>
          </a:p>
        </p:txBody>
      </p:sp>
      <p:sp>
        <p:nvSpPr>
          <p:cNvPr id="3" name="İçerik Yer Tutucusu 2"/>
          <p:cNvSpPr>
            <a:spLocks noGrp="1"/>
          </p:cNvSpPr>
          <p:nvPr>
            <p:ph sz="quarter" idx="1"/>
          </p:nvPr>
        </p:nvSpPr>
        <p:spPr>
          <a:xfrm>
            <a:off x="251520" y="1196752"/>
            <a:ext cx="7825680" cy="5204048"/>
          </a:xfrm>
        </p:spPr>
        <p:txBody>
          <a:bodyPr/>
          <a:lstStyle/>
          <a:p>
            <a:r>
              <a:rPr lang="tr-TR" dirty="0" err="1">
                <a:latin typeface="Arial Narrow" panose="020B0606020202030204" pitchFamily="34" charset="0"/>
              </a:rPr>
              <a:t>Sıhhı</a:t>
            </a:r>
            <a:r>
              <a:rPr lang="tr-TR" dirty="0">
                <a:latin typeface="Arial Narrow" panose="020B0606020202030204" pitchFamily="34" charset="0"/>
              </a:rPr>
              <a:t> tesisat, drenaj, su depoların </a:t>
            </a:r>
            <a:r>
              <a:rPr lang="tr-TR" dirty="0" err="1">
                <a:latin typeface="Arial Narrow" panose="020B0606020202030204" pitchFamily="34" charset="0"/>
              </a:rPr>
              <a:t>temizliği,içme</a:t>
            </a:r>
            <a:r>
              <a:rPr lang="tr-TR" dirty="0">
                <a:latin typeface="Arial Narrow" panose="020B0606020202030204" pitchFamily="34" charset="0"/>
              </a:rPr>
              <a:t> suyu analizleri, ıslak hacimlerin havalandırılması, ıslak hacimlerde bulunan pencere sinekliklerinin onarımı vb. alt yapı eksikliklerinin, bakanlığımızın izleme ve değerlendirme süreçleri takip edilip, tertip kodları bazında ödenekler istenmelidir</a:t>
            </a:r>
            <a:r>
              <a:rPr lang="tr-TR" dirty="0" smtClean="0">
                <a:latin typeface="Arial Narrow" panose="020B0606020202030204" pitchFamily="34" charset="0"/>
              </a:rPr>
              <a:t>.</a:t>
            </a:r>
          </a:p>
          <a:p>
            <a:r>
              <a:rPr lang="tr-TR" dirty="0" smtClean="0">
                <a:latin typeface="Arial Narrow" panose="020B0606020202030204" pitchFamily="34" charset="0"/>
              </a:rPr>
              <a:t> </a:t>
            </a:r>
            <a:r>
              <a:rPr lang="tr-TR" dirty="0">
                <a:latin typeface="Arial Narrow" panose="020B0606020202030204" pitchFamily="34" charset="0"/>
              </a:rPr>
              <a:t>Tespit edilen uygunsuzluklar tamamlanmalıdır.</a:t>
            </a:r>
          </a:p>
        </p:txBody>
      </p:sp>
      <p:pic>
        <p:nvPicPr>
          <p:cNvPr id="5" name="Picture 2" descr="G:\KİŞİSEL DOSYALAR\şişli ilçe logo di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9888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8640"/>
            <a:ext cx="7772400" cy="796950"/>
          </a:xfrm>
        </p:spPr>
        <p:txBody>
          <a:bodyPr>
            <a:normAutofit/>
          </a:bodyPr>
          <a:lstStyle/>
          <a:p>
            <a:r>
              <a:rPr lang="tr-TR" sz="3600" dirty="0">
                <a:solidFill>
                  <a:schemeClr val="tx1"/>
                </a:solidFill>
              </a:rPr>
              <a:t>Öz değerlendirmelerin tamamlanması</a:t>
            </a:r>
          </a:p>
        </p:txBody>
      </p:sp>
      <p:sp>
        <p:nvSpPr>
          <p:cNvPr id="3" name="İçerik Yer Tutucusu 2"/>
          <p:cNvSpPr>
            <a:spLocks noGrp="1"/>
          </p:cNvSpPr>
          <p:nvPr>
            <p:ph sz="quarter" idx="1"/>
          </p:nvPr>
        </p:nvSpPr>
        <p:spPr>
          <a:xfrm>
            <a:off x="0" y="1268760"/>
            <a:ext cx="2771800" cy="5132040"/>
          </a:xfrm>
        </p:spPr>
        <p:txBody>
          <a:bodyPr>
            <a:normAutofit/>
          </a:bodyPr>
          <a:lstStyle/>
          <a:p>
            <a:r>
              <a:rPr lang="tr-TR" dirty="0">
                <a:latin typeface="Arial Narrow" panose="020B0606020202030204" pitchFamily="34" charset="0"/>
              </a:rPr>
              <a:t>Okul ve kurumlarda kılavuz şartlarına uygun olarak hazırlanan dokümanlarda gerekli güncellemelerin ve öz değerlendirmelerin 05.09.2022 tarihi mesai bitimine kadar </a:t>
            </a:r>
            <a:r>
              <a:rPr lang="tr-TR" dirty="0" smtClean="0">
                <a:latin typeface="Arial Narrow" panose="020B0606020202030204" pitchFamily="34" charset="0"/>
              </a:rPr>
              <a:t>yapılması</a:t>
            </a:r>
          </a:p>
          <a:p>
            <a:endParaRPr lang="tr-TR" dirty="0">
              <a:latin typeface="Arial Narrow" panose="020B0606020202030204"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33" t="19768" r="22857" b="8422"/>
          <a:stretch/>
        </p:blipFill>
        <p:spPr bwMode="auto">
          <a:xfrm>
            <a:off x="3203848" y="1107604"/>
            <a:ext cx="563837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KİŞİSEL DOSYALAR\şişli ilçe logo di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518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8148" y="116632"/>
            <a:ext cx="7548228" cy="576064"/>
          </a:xfrm>
        </p:spPr>
        <p:txBody>
          <a:bodyPr>
            <a:normAutofit fontScale="90000"/>
          </a:bodyPr>
          <a:lstStyle/>
          <a:p>
            <a:r>
              <a:rPr lang="tr-TR" sz="3200" dirty="0" smtClean="0">
                <a:solidFill>
                  <a:schemeClr val="tx1"/>
                </a:solidFill>
                <a:latin typeface="Arial Narrow" panose="020B0606020202030204" pitchFamily="34" charset="0"/>
              </a:rPr>
              <a:t>Başvuru adımları: 1.adım</a:t>
            </a:r>
            <a:endParaRPr lang="tr-TR" sz="3200" dirty="0">
              <a:solidFill>
                <a:schemeClr val="tx1"/>
              </a:solidFill>
              <a:latin typeface="Arial Narrow" panose="020B0606020202030204" pitchFamily="34" charset="0"/>
            </a:endParaRPr>
          </a:p>
        </p:txBody>
      </p:sp>
      <p:sp>
        <p:nvSpPr>
          <p:cNvPr id="3" name="İçerik Yer Tutucusu 2"/>
          <p:cNvSpPr>
            <a:spLocks noGrp="1"/>
          </p:cNvSpPr>
          <p:nvPr>
            <p:ph sz="quarter" idx="1"/>
          </p:nvPr>
        </p:nvSpPr>
        <p:spPr>
          <a:xfrm>
            <a:off x="0" y="620688"/>
            <a:ext cx="8077200" cy="5780112"/>
          </a:xfrm>
        </p:spPr>
        <p:txBody>
          <a:bodyPr/>
          <a:lstStyle/>
          <a:p>
            <a:r>
              <a:rPr lang="tr-TR" dirty="0" smtClean="0">
                <a:hlinkClick r:id="rId2"/>
              </a:rPr>
              <a:t>www.google.com</a:t>
            </a:r>
            <a:r>
              <a:rPr lang="tr-TR" dirty="0" smtClean="0"/>
              <a:t>                              Merkez </a:t>
            </a:r>
            <a:r>
              <a:rPr lang="tr-TR" dirty="0" err="1" smtClean="0"/>
              <a:t>isgb</a:t>
            </a:r>
            <a:r>
              <a:rPr lang="tr-TR" dirty="0" smtClean="0"/>
              <a:t> </a:t>
            </a:r>
          </a:p>
          <a:p>
            <a:endParaRPr lang="tr-TR"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765"/>
          <a:stretch/>
        </p:blipFill>
        <p:spPr bwMode="auto">
          <a:xfrm>
            <a:off x="132488" y="1196752"/>
            <a:ext cx="7726896" cy="555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a:off x="2555776" y="764704"/>
            <a:ext cx="14401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irsek Bağlayıcısı 5"/>
          <p:cNvCxnSpPr/>
          <p:nvPr/>
        </p:nvCxnSpPr>
        <p:spPr>
          <a:xfrm>
            <a:off x="6084168" y="692696"/>
            <a:ext cx="648072" cy="3600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2" descr="G:\KİŞİSEL DOSYALAR\şişli ilçe logo dik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869" y="144016"/>
            <a:ext cx="136863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696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111</TotalTime>
  <Words>1621</Words>
  <Application>Microsoft Office PowerPoint</Application>
  <PresentationFormat>Ekran Gösterisi (4:3)</PresentationFormat>
  <Paragraphs>123</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Hisse Senedi</vt:lpstr>
      <vt:lpstr>Şişli İlçe Milli Eğitim Müdürlüğü  İşyeri Sağlık ve Güvenlik Bürosu</vt:lpstr>
      <vt:lpstr>Toplantı Gündem Maddeleri</vt:lpstr>
      <vt:lpstr>1-Okulum Temiz Belge’si İş ve İşlemleri                       (Başvuru Süreci- Yapılması gereken çalışmalar)</vt:lpstr>
      <vt:lpstr>Genel bilgi</vt:lpstr>
      <vt:lpstr>Genel bilgi</vt:lpstr>
      <vt:lpstr>Genel bilgi</vt:lpstr>
      <vt:lpstr>Genel bilgi</vt:lpstr>
      <vt:lpstr>Öz değerlendirmelerin tamamlanması</vt:lpstr>
      <vt:lpstr>Başvuru adımları: 1.adım</vt:lpstr>
      <vt:lpstr>2.Adım «Sisteme Giriş yapılması»</vt:lpstr>
      <vt:lpstr>3.Adım «Başvuru kayıt ekranı bilgilerin  düzenlenmesi»</vt:lpstr>
      <vt:lpstr>4.Adım «Başvuru dokümanlarının güncellenerek  portala  yüklenmesi» </vt:lpstr>
      <vt:lpstr>5.Adım </vt:lpstr>
      <vt:lpstr>6.Adım «Belge yenileme ve ilk belgelendirme tetkiklerinin planlanması»</vt:lpstr>
      <vt:lpstr>Gündem Maddesi-2 Sene Başı Öğretmeneler Kurulu    Öncesi Okullarda Yapılması gereken İş Sağlığı ve Güvenliğine yönelik çalışmalar</vt:lpstr>
      <vt:lpstr>Gündem Maddesi-2</vt:lpstr>
      <vt:lpstr>Gündem Maddesi-2</vt:lpstr>
      <vt:lpstr>Gündem Maddesi-2</vt:lpstr>
      <vt:lpstr>Gündem Maddesi-2</vt:lpstr>
      <vt:lpstr>Gündem Maddesi-2</vt:lpstr>
      <vt:lpstr>Gündem Maddesi-2</vt:lpstr>
      <vt:lpstr>Gündem Maddesi-3 Okul Periyodik Kontrol ve Bakımları ile ilgili İş ve İşlemler,</vt:lpstr>
      <vt:lpstr>Gündem Maddesi-4( madde 2 ile birlikte belirtildi.)</vt:lpstr>
      <vt:lpstr>Gündem Maddesi-5    TS ISO 45001:2018 İ ş Sağlığı ve Güvenliği Yönetim Sistemi Çalışmaları hakkında bilgilendirme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Şişli İlçe Milli Eğitim Müdürlüğü  İşyeri Sağlık ve Güvenlik Bürosu</dc:title>
  <dc:creator>ali</dc:creator>
  <cp:lastModifiedBy>ali</cp:lastModifiedBy>
  <cp:revision>15</cp:revision>
  <dcterms:created xsi:type="dcterms:W3CDTF">2022-08-24T13:48:04Z</dcterms:created>
  <dcterms:modified xsi:type="dcterms:W3CDTF">2022-08-25T12:53:30Z</dcterms:modified>
</cp:coreProperties>
</file>