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8.xml.rels" ContentType="application/vnd.openxmlformats-package.relationships+xml"/>
  <Override PartName="/ppt/notesSlides/notesSlide1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10.png" ContentType="image/png"/>
  <Override PartName="/ppt/media/image18.jpeg" ContentType="image/jpeg"/>
  <Override PartName="/ppt/media/image12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png" ContentType="image/png"/>
  <Override PartName="/ppt/media/image26.png" ContentType="image/png"/>
  <Override PartName="/ppt/media/image27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Notların biçimini düzenlemek için tıklayın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tr-T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tr-T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tr-T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tr-T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tr-T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tr-T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9B4E2EC-52D7-45D5-90D2-45C7D748A4F7}" type="slidenum">
              <a:rPr b="0" lang="tr-T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tr-T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Yeşil kurdela serviks kanserleri farkındalık sembolü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0" y="-6480"/>
            <a:ext cx="9144720" cy="687168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tr-T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 başlık metnini düzenlemek için tıklayın</a:t>
            </a:r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Anahat metninin biçimini düzenlemek için tıklayın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İkinci Anahat Düzeyi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Üçüncü Anahat Düzeyi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Dördüncü Anahat Düzeyi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"/>
          <p:cNvPicPr/>
          <p:nvPr/>
        </p:nvPicPr>
        <p:blipFill>
          <a:blip r:embed="rId2"/>
          <a:stretch/>
        </p:blipFill>
        <p:spPr>
          <a:xfrm>
            <a:off x="0" y="-6480"/>
            <a:ext cx="9144720" cy="687168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tr-T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 başlık metnini düzenlemek için tıklayın</a:t>
            </a:r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Anahat metninin biçimini düzenlemek için tıklayın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İkinci Anahat Düzeyi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Üçüncü Anahat Düzeyi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Dördüncü Anahat Düzeyi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4 Resim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751640" y="2565000"/>
            <a:ext cx="4391640" cy="155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Rahim Ağzı (Serviks) Kanseri ve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tr-TR" sz="3200" spc="-1" strike="noStrike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Kanser Taramaları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9" descr=""/>
          <p:cNvPicPr/>
          <p:nvPr/>
        </p:nvPicPr>
        <p:blipFill>
          <a:blip r:embed="rId2"/>
          <a:stretch/>
        </p:blipFill>
        <p:spPr>
          <a:xfrm>
            <a:off x="3635280" y="0"/>
            <a:ext cx="1872360" cy="2059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55640" y="116640"/>
            <a:ext cx="8444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Taramasında Neye Bakılır?</a:t>
            </a:r>
            <a:endParaRPr b="0" lang="tr-T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95640" y="1484640"/>
            <a:ext cx="518400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Pap-smear: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tr-T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Daha uygun maliyeti nedeni ile sağlık kuruluşlarında en çok uygulanan tarama testi Pap-smear’dır.</a:t>
            </a:r>
            <a:endParaRPr b="0" lang="tr-T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Ancak Pap-smear’ın duyarlılığı çok </a:t>
            </a:r>
            <a:r>
              <a:rPr b="1" lang="tr-T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düşüktür</a:t>
            </a:r>
            <a:r>
              <a:rPr b="0" lang="tr-T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tr-T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Halihazırda kanser veya kanser başlangıcı olsa dahi Pap-smear’ın normal sonuç vermesi mümkündür.</a:t>
            </a:r>
            <a:endParaRPr b="0" lang="tr-T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 yüzden tek başına Pap-smear ile tarama yapıldığında test normal çıksa bile en az üç yıl üst üste </a:t>
            </a:r>
            <a:r>
              <a:rPr b="1" lang="tr-T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yılda bir kez </a:t>
            </a:r>
            <a:r>
              <a:rPr b="0" lang="tr-T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tekrarlanması gerekir.</a:t>
            </a:r>
            <a:endParaRPr b="0" lang="tr-T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2" descr=""/>
          <p:cNvPicPr/>
          <p:nvPr/>
        </p:nvPicPr>
        <p:blipFill>
          <a:blip r:embed="rId1"/>
          <a:srcRect l="19783" t="0" r="24773" b="14327"/>
          <a:stretch/>
        </p:blipFill>
        <p:spPr>
          <a:xfrm>
            <a:off x="6012000" y="1749600"/>
            <a:ext cx="2303640" cy="2254680"/>
          </a:xfrm>
          <a:prstGeom prst="rect">
            <a:avLst/>
          </a:prstGeom>
          <a:ln w="63360">
            <a:solidFill>
              <a:schemeClr val="accent5">
                <a:lumMod val="60000"/>
                <a:lumOff val="40000"/>
              </a:schemeClr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755640" y="116640"/>
            <a:ext cx="8444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Taramasında Neye Bakılır?</a:t>
            </a:r>
            <a:endParaRPr b="0" lang="tr-T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3636000" y="1628640"/>
            <a:ext cx="5050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HPV-DNA: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Kansere neden olan </a:t>
            </a:r>
            <a:r>
              <a:rPr b="1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virüsün kendisi </a:t>
            </a: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araştırıldığından duyarlılığı Pap-smear’a göre çok daha yüksektir.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 yüzden </a:t>
            </a:r>
            <a:r>
              <a:rPr b="1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yılda 1</a:t>
            </a: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kez yaptırılması yeterlidir.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Ancak her HPV virüsü taşıyan kadın kanserdir anlamına gelmediğinden gerçekten kanser başlangıcı olup olmadığını göstermekte yetersiz olabilir.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Picture 4" descr=""/>
          <p:cNvPicPr/>
          <p:nvPr/>
        </p:nvPicPr>
        <p:blipFill>
          <a:blip r:embed="rId1"/>
          <a:stretch/>
        </p:blipFill>
        <p:spPr>
          <a:xfrm>
            <a:off x="539640" y="1917000"/>
            <a:ext cx="2303640" cy="2303640"/>
          </a:xfrm>
          <a:prstGeom prst="rect">
            <a:avLst/>
          </a:prstGeom>
          <a:ln w="63360">
            <a:solidFill>
              <a:schemeClr val="accent5">
                <a:lumMod val="60000"/>
                <a:lumOff val="40000"/>
              </a:schemeClr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755640" y="116640"/>
            <a:ext cx="8444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Taramasında Neye Bakılır?</a:t>
            </a:r>
            <a:endParaRPr b="0" lang="tr-T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3409560" y="1783440"/>
            <a:ext cx="5410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İstanbul Halk Sağlığı Müdürlüğü tarafından yapılan </a:t>
            </a:r>
            <a:r>
              <a:rPr b="1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taramalarda</a:t>
            </a: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1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HPV-DNA</a:t>
            </a: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testi yapılmakta,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HPV varlığı tespit edildiği taktirde örnekler </a:t>
            </a:r>
            <a:r>
              <a:rPr b="1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Pap-smear </a:t>
            </a: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incelemesine de tabi tutulmaktadır.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Böylece her iki yöntemin </a:t>
            </a:r>
            <a:r>
              <a:rPr b="1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avantajları</a:t>
            </a: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bir araya getirilebilmekte ve dezavantajlı yönleri de ortadan kaldırılmaktadır.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 yöntem şu anda dünya genelinde rahim ağzı kanseri taramasında </a:t>
            </a:r>
            <a:r>
              <a:rPr b="1" lang="tr-TR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uygun yöntem</a:t>
            </a:r>
            <a:r>
              <a:rPr b="0" lang="tr-TR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tr-T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olarak kabul edilmektedir.</a:t>
            </a:r>
            <a:endParaRPr b="0" lang="tr-T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1"/>
          <a:srcRect l="19783" t="0" r="24773" b="14327"/>
          <a:stretch/>
        </p:blipFill>
        <p:spPr>
          <a:xfrm>
            <a:off x="611640" y="1461600"/>
            <a:ext cx="2303640" cy="2254680"/>
          </a:xfrm>
          <a:prstGeom prst="rect">
            <a:avLst/>
          </a:prstGeom>
          <a:ln w="63360">
            <a:solidFill>
              <a:schemeClr val="accent5">
                <a:lumMod val="60000"/>
                <a:lumOff val="40000"/>
              </a:schemeClr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0" name="Picture 4" descr=""/>
          <p:cNvPicPr/>
          <p:nvPr/>
        </p:nvPicPr>
        <p:blipFill>
          <a:blip r:embed="rId2"/>
          <a:stretch/>
        </p:blipFill>
        <p:spPr>
          <a:xfrm>
            <a:off x="585360" y="4077000"/>
            <a:ext cx="2303640" cy="2303640"/>
          </a:xfrm>
          <a:prstGeom prst="rect">
            <a:avLst/>
          </a:prstGeom>
          <a:ln w="63360">
            <a:solidFill>
              <a:schemeClr val="accent5">
                <a:lumMod val="60000"/>
                <a:lumOff val="40000"/>
              </a:schemeClr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899640" y="125640"/>
            <a:ext cx="778644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Kimler Rahim Ağzı Kanseri Taraması Yaptırmalıdır?</a:t>
            </a:r>
            <a:endParaRPr b="0" lang="tr-T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57200" y="1600200"/>
            <a:ext cx="5050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Hiçbir belirti ve bulgusu olmasa dahi </a:t>
            </a:r>
            <a:r>
              <a:rPr b="1" lang="tr-TR" sz="32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 YAŞIN ÜZERİNDEKİ HER KADIN 5 YILDA BİR KEZ </a:t>
            </a: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taraması yaptırmalıdır.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1" lang="tr-TR" sz="32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Unutmayın!</a:t>
            </a: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Rahim ağzı kanserinde belirtilerin ortaya çıkması beklenirse </a:t>
            </a:r>
            <a:r>
              <a:rPr b="1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çok geç </a:t>
            </a: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kalınmış olabilir!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5580000" y="908640"/>
            <a:ext cx="3455640" cy="3671640"/>
          </a:xfrm>
          <a:prstGeom prst="irregularSeal2">
            <a:avLst/>
          </a:prstGeom>
          <a:gradFill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/>
          </a:gradFill>
          <a:ln w="76320">
            <a:solidFill>
              <a:schemeClr val="bg1"/>
            </a:solidFill>
            <a:round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44" name="CustomShape 4"/>
          <p:cNvSpPr/>
          <p:nvPr/>
        </p:nvSpPr>
        <p:spPr>
          <a:xfrm rot="19138200">
            <a:off x="6500880" y="1871280"/>
            <a:ext cx="1279440" cy="18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tr-TR" sz="7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</a:t>
            </a:r>
            <a:endParaRPr b="0" lang="tr-TR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tr-T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YAŞ</a:t>
            </a:r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 rot="3550800">
            <a:off x="6374880" y="4195080"/>
            <a:ext cx="2384280" cy="2533320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  <a:ln w="76320">
            <a:solidFill>
              <a:schemeClr val="bg1"/>
            </a:solidFill>
            <a:round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46" name="CustomShape 6"/>
          <p:cNvSpPr/>
          <p:nvPr/>
        </p:nvSpPr>
        <p:spPr>
          <a:xfrm rot="1089000">
            <a:off x="6976080" y="4859640"/>
            <a:ext cx="877680" cy="121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tr-T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</a:t>
            </a:r>
            <a:r>
              <a:rPr b="1" lang="tr-T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YILDA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tr-T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755640" y="116640"/>
            <a:ext cx="8444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Kimler Rahim Ağzı Kanseri Taraması Yaptırmalıdır</a:t>
            </a:r>
            <a:endParaRPr b="0" lang="tr-T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409560" y="1783440"/>
            <a:ext cx="5410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Düzenli olarak Pap-smear yaptırıyor olsanız dahi,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son smear testinizin üzerinden </a:t>
            </a:r>
            <a:r>
              <a:rPr b="1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ay</a:t>
            </a: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veya daha uzun bir süre geçmiş ise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Daha duyarlı bir yöntem olan </a:t>
            </a:r>
            <a:r>
              <a:rPr b="1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HPV-DNA</a:t>
            </a: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testi ile taramanızı yaptırmak üzere Aile Sağlığı Merkezinize başvurabilirsiniz…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Picture 2" descr=""/>
          <p:cNvPicPr/>
          <p:nvPr/>
        </p:nvPicPr>
        <p:blipFill>
          <a:blip r:embed="rId1"/>
          <a:srcRect l="19783" t="0" r="24773" b="14327"/>
          <a:stretch/>
        </p:blipFill>
        <p:spPr>
          <a:xfrm>
            <a:off x="611640" y="1461600"/>
            <a:ext cx="2303640" cy="2254680"/>
          </a:xfrm>
          <a:prstGeom prst="rect">
            <a:avLst/>
          </a:prstGeom>
          <a:ln w="63360">
            <a:solidFill>
              <a:schemeClr val="accent5">
                <a:lumMod val="60000"/>
                <a:lumOff val="40000"/>
              </a:schemeClr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0" name="Picture 4" descr=""/>
          <p:cNvPicPr/>
          <p:nvPr/>
        </p:nvPicPr>
        <p:blipFill>
          <a:blip r:embed="rId2"/>
          <a:stretch/>
        </p:blipFill>
        <p:spPr>
          <a:xfrm>
            <a:off x="585360" y="4077000"/>
            <a:ext cx="2303640" cy="2303640"/>
          </a:xfrm>
          <a:prstGeom prst="rect">
            <a:avLst/>
          </a:prstGeom>
          <a:ln w="63360">
            <a:solidFill>
              <a:schemeClr val="accent5">
                <a:lumMod val="60000"/>
                <a:lumOff val="40000"/>
              </a:schemeClr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4464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tr-T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Taramaya Gelmeden Önce Nelere Dikkat Etmeliyim?</a:t>
            </a:r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841560" y="1556640"/>
            <a:ext cx="5194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 esnasında adet kanamanız olmamalıdır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Son iki günde cinsel ilişkiye girilmemiş, hazne içerisine herhangi bir ilaç – ovül vb. uygulanmamış olmalıdır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Son 1 gün içerisinde hazne içi yıkanmamış olmalıdır 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2" descr=""/>
          <p:cNvPicPr/>
          <p:nvPr/>
        </p:nvPicPr>
        <p:blipFill>
          <a:blip r:embed="rId1"/>
          <a:srcRect l="17481" t="0" r="20911" b="0"/>
          <a:stretch/>
        </p:blipFill>
        <p:spPr>
          <a:xfrm rot="19642800">
            <a:off x="583200" y="2569680"/>
            <a:ext cx="2850120" cy="25995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18760" y="11664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Taramasını Nerede Yaptırabilirim?</a:t>
            </a:r>
            <a:endParaRPr b="0" lang="tr-T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457200" y="1600200"/>
            <a:ext cx="5194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İstanbul’da tüm </a:t>
            </a:r>
            <a:r>
              <a:rPr b="1" lang="tr-TR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AİLE SAĞLIĞI MERKEZLERİ</a:t>
            </a: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’nde (Sağlık Ocağı) tarama testlerinizi yaptırabilirsiniz.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Bunun için Aile Hekiminiz’e veya Aile Sağlığı Hemşirenize başvurmanız yeterlidir.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Bunun yanı sıra tüm </a:t>
            </a:r>
            <a:r>
              <a:rPr b="0" lang="tr-TR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AÇSAP</a:t>
            </a: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’larımızda da tarama testi yapılabilmektedir.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5796000" y="1556640"/>
            <a:ext cx="3207960" cy="4535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57" name="CustomShape 3"/>
          <p:cNvSpPr/>
          <p:nvPr/>
        </p:nvSpPr>
        <p:spPr>
          <a:xfrm>
            <a:off x="742320" y="6237360"/>
            <a:ext cx="76086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tr-TR" sz="32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TARAMA TESTLERİ TAMAMEN ÜCRETSİZDİR!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899640" y="11664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Taraması yapılan diğer kanserler nelerdir?</a:t>
            </a:r>
            <a:endParaRPr b="0" lang="tr-T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348000" y="1628640"/>
            <a:ext cx="5194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40 yaşından itibaren her kadın 2 yılda 1 mamografi çektirerek </a:t>
            </a:r>
            <a:r>
              <a:rPr b="1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meme kanseri </a:t>
            </a: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taraması,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50 yaşından itibaren her kadın ve erkek 2 yılda 1 kez büyük abdestte gizli kan testi, 10 yılda 1 kez kolonoskopi ile </a:t>
            </a:r>
            <a:r>
              <a:rPr b="1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bağırsak kanseri</a:t>
            </a: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taraması yaptırmalıdır.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 rot="1405200">
            <a:off x="-385920" y="1982160"/>
            <a:ext cx="3934800" cy="3402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826920" y="44280"/>
            <a:ext cx="785916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6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Teşekkürler…</a:t>
            </a:r>
            <a:endParaRPr b="0" lang="tr-TR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Picture 5" descr=""/>
          <p:cNvPicPr/>
          <p:nvPr/>
        </p:nvPicPr>
        <p:blipFill>
          <a:blip r:embed="rId1"/>
          <a:stretch/>
        </p:blipFill>
        <p:spPr>
          <a:xfrm>
            <a:off x="0" y="503280"/>
            <a:ext cx="4234680" cy="6354000"/>
          </a:xfrm>
          <a:prstGeom prst="rect">
            <a:avLst/>
          </a:prstGeom>
          <a:ln w="9360">
            <a:noFill/>
          </a:ln>
        </p:spPr>
      </p:pic>
      <p:pic>
        <p:nvPicPr>
          <p:cNvPr id="163" name="Picture 2" descr=""/>
          <p:cNvPicPr/>
          <p:nvPr/>
        </p:nvPicPr>
        <p:blipFill>
          <a:blip r:embed="rId2"/>
          <a:srcRect l="0" t="0" r="0" b="16858"/>
          <a:stretch/>
        </p:blipFill>
        <p:spPr>
          <a:xfrm>
            <a:off x="4551480" y="1484640"/>
            <a:ext cx="4484520" cy="53280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12564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(uterus) ve Rahim Ağzı (serviks) neresidir?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57200" y="1600200"/>
            <a:ext cx="3466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gebelikte bebeğin yerleştiği organdır.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ise bu organın vagina aracılığıyla dışarı açılan kısmıdır.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4500000" y="1628640"/>
            <a:ext cx="3951360" cy="4463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89" name="CustomShape 3"/>
          <p:cNvSpPr/>
          <p:nvPr/>
        </p:nvSpPr>
        <p:spPr>
          <a:xfrm>
            <a:off x="6876360" y="4581000"/>
            <a:ext cx="1943640" cy="1943640"/>
          </a:xfrm>
          <a:prstGeom prst="ellipse">
            <a:avLst/>
          </a:prstGeom>
          <a:noFill/>
          <a:ln w="7632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87876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Neden Önemlidir?</a:t>
            </a:r>
            <a:endParaRPr b="0" lang="tr-T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068000" y="1600200"/>
            <a:ext cx="4618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ülkemizde kadınlarda en sık görülen 10 kanserden birisidir.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Dünya genelinde her yıl </a:t>
            </a:r>
            <a:r>
              <a:rPr b="1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500.000 kadın</a:t>
            </a: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rahim ağzı kanseri tanısı almaktadır.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Picture 1" descr=""/>
          <p:cNvPicPr/>
          <p:nvPr/>
        </p:nvPicPr>
        <p:blipFill>
          <a:blip r:embed="rId1"/>
          <a:stretch/>
        </p:blipFill>
        <p:spPr>
          <a:xfrm>
            <a:off x="179640" y="1556640"/>
            <a:ext cx="3599640" cy="4535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950760" y="11664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Nasıl Gelişir?</a:t>
            </a:r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57200" y="1600200"/>
            <a:ext cx="3898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nedenini tam olarak bildiğimiz </a:t>
            </a:r>
            <a:r>
              <a:rPr b="1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TEK</a:t>
            </a: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kanser türüdür.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kanserine </a:t>
            </a:r>
            <a:r>
              <a:rPr b="1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HPV</a:t>
            </a: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(Human Papilloma Virüsü) adı verilen bir virüs neden olmaktadır.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4954320" y="1628640"/>
            <a:ext cx="3570840" cy="4463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39640" y="4464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Nasıl Gelişir?</a:t>
            </a:r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rcRect l="15506" t="20969" r="15950" b="20969"/>
          <a:stretch/>
        </p:blipFill>
        <p:spPr>
          <a:xfrm>
            <a:off x="179640" y="1700640"/>
            <a:ext cx="1367280" cy="14479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8" name="CustomShape 2"/>
          <p:cNvSpPr/>
          <p:nvPr/>
        </p:nvSpPr>
        <p:spPr>
          <a:xfrm>
            <a:off x="188640" y="3213000"/>
            <a:ext cx="142272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HPV 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Enfeksiyonu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611640" y="3933000"/>
            <a:ext cx="575280" cy="151128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4"/>
          <p:cNvSpPr/>
          <p:nvPr/>
        </p:nvSpPr>
        <p:spPr>
          <a:xfrm>
            <a:off x="-20880" y="5589360"/>
            <a:ext cx="22046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%60-70’i 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kendiliğinden geriler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1691640" y="1845000"/>
            <a:ext cx="719280" cy="575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2" descr=""/>
          <p:cNvPicPr/>
          <p:nvPr/>
        </p:nvPicPr>
        <p:blipFill>
          <a:blip r:embed="rId2"/>
          <a:srcRect l="30249" t="30259" r="55912" b="20086"/>
          <a:stretch/>
        </p:blipFill>
        <p:spPr>
          <a:xfrm>
            <a:off x="2483640" y="1578240"/>
            <a:ext cx="791280" cy="1655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3" name="Picture 4" descr=""/>
          <p:cNvPicPr/>
          <p:nvPr/>
        </p:nvPicPr>
        <p:blipFill>
          <a:blip r:embed="rId3"/>
          <a:srcRect l="44113" t="32419" r="42054" b="20086"/>
          <a:stretch/>
        </p:blipFill>
        <p:spPr>
          <a:xfrm>
            <a:off x="4140000" y="1578240"/>
            <a:ext cx="791280" cy="15832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4" name="Picture 6" descr=""/>
          <p:cNvPicPr/>
          <p:nvPr/>
        </p:nvPicPr>
        <p:blipFill>
          <a:blip r:embed="rId4"/>
          <a:srcRect l="57972" t="31717" r="15584" b="20778"/>
          <a:stretch/>
        </p:blipFill>
        <p:spPr>
          <a:xfrm>
            <a:off x="5796000" y="1578240"/>
            <a:ext cx="1511280" cy="15832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5" name="Picture 8" descr=""/>
          <p:cNvPicPr/>
          <p:nvPr/>
        </p:nvPicPr>
        <p:blipFill>
          <a:blip r:embed="rId5"/>
          <a:srcRect l="84441" t="30259" r="2980" b="0"/>
          <a:stretch/>
        </p:blipFill>
        <p:spPr>
          <a:xfrm>
            <a:off x="8172360" y="1412640"/>
            <a:ext cx="719280" cy="23248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6" name="CustomShape 6"/>
          <p:cNvSpPr/>
          <p:nvPr/>
        </p:nvSpPr>
        <p:spPr>
          <a:xfrm>
            <a:off x="3348000" y="2205000"/>
            <a:ext cx="719280" cy="575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tr-T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%15</a:t>
            </a:r>
            <a:endParaRPr b="0" lang="tr-T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5004000" y="2205000"/>
            <a:ext cx="719280" cy="575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8"/>
          <p:cNvSpPr/>
          <p:nvPr/>
        </p:nvSpPr>
        <p:spPr>
          <a:xfrm>
            <a:off x="7380360" y="2205000"/>
            <a:ext cx="719280" cy="575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9"/>
          <p:cNvSpPr/>
          <p:nvPr/>
        </p:nvSpPr>
        <p:spPr>
          <a:xfrm>
            <a:off x="2123640" y="3247920"/>
            <a:ext cx="1511280" cy="20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CIN-I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Adı verilen hafif değişiklikler başlar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10"/>
          <p:cNvSpPr/>
          <p:nvPr/>
        </p:nvSpPr>
        <p:spPr>
          <a:xfrm>
            <a:off x="3924000" y="3213000"/>
            <a:ext cx="3383640" cy="14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Kansere gidişat devam eder, önce kötü hücrelerin sayısı artar ve sonra tüm alanı kaplar.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 aşamalar </a:t>
            </a:r>
            <a:r>
              <a:rPr b="1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CIN-II</a:t>
            </a:r>
            <a:r>
              <a:rPr b="0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ve </a:t>
            </a:r>
            <a:r>
              <a:rPr b="1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CIN-III</a:t>
            </a:r>
            <a:r>
              <a:rPr b="0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olarak adlandırılır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11"/>
          <p:cNvSpPr/>
          <p:nvPr/>
        </p:nvSpPr>
        <p:spPr>
          <a:xfrm>
            <a:off x="7380360" y="3917880"/>
            <a:ext cx="1762920" cy="20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sonunda bu hücreler kendilerini sınırlayan alanı aşarlar ve “</a:t>
            </a:r>
            <a:r>
              <a:rPr b="1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KANSER</a:t>
            </a:r>
            <a:r>
              <a:rPr b="0" lang="tr-T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 ortaya çıkar!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Line 12"/>
          <p:cNvSpPr/>
          <p:nvPr/>
        </p:nvSpPr>
        <p:spPr>
          <a:xfrm>
            <a:off x="2195640" y="3356640"/>
            <a:ext cx="360" cy="3096360"/>
          </a:xfrm>
          <a:prstGeom prst="line">
            <a:avLst/>
          </a:prstGeom>
          <a:ln w="28440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Line 13"/>
          <p:cNvSpPr/>
          <p:nvPr/>
        </p:nvSpPr>
        <p:spPr>
          <a:xfrm>
            <a:off x="7308000" y="3284640"/>
            <a:ext cx="360" cy="3096360"/>
          </a:xfrm>
          <a:prstGeom prst="line">
            <a:avLst/>
          </a:prstGeom>
          <a:ln w="28440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14"/>
          <p:cNvSpPr/>
          <p:nvPr/>
        </p:nvSpPr>
        <p:spPr>
          <a:xfrm>
            <a:off x="2483640" y="4581000"/>
            <a:ext cx="4463640" cy="1007280"/>
          </a:xfrm>
          <a:prstGeom prst="stripedRightArrow">
            <a:avLst>
              <a:gd name="adj1" fmla="val 59186"/>
              <a:gd name="adj2" fmla="val 33717"/>
            </a:avLst>
          </a:prstGeom>
          <a:solidFill>
            <a:srgbClr val="ff0000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tr-T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ERKEN TANI DÖNEMİ ~ 10-15 yıl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15"/>
          <p:cNvSpPr/>
          <p:nvPr/>
        </p:nvSpPr>
        <p:spPr>
          <a:xfrm>
            <a:off x="1619640" y="2565000"/>
            <a:ext cx="791280" cy="57528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tr-T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%85</a:t>
            </a:r>
            <a:endParaRPr b="0" lang="tr-T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16"/>
          <p:cNvSpPr/>
          <p:nvPr/>
        </p:nvSpPr>
        <p:spPr>
          <a:xfrm>
            <a:off x="2346480" y="5589360"/>
            <a:ext cx="4816800" cy="11872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tr-T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KANSERE GİDİŞAT 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tr-T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 DÖNEMDE TESPİT EDİLİRSE ÇOK BASİT TEDAVİ YÖNTEMLERİ İLE TEDAVİ EDİLEBİLİR!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78760" y="4464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Kanserinin Belirtileri Nelerdir?</a:t>
            </a:r>
            <a:endParaRPr b="0" lang="tr-T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57200" y="1600200"/>
            <a:ext cx="4474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kanserinde: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Akıntı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Cinsel ilişki esnasında ağrı ve kanama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Çamaşırda beneklenme şeklinde kanama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Vaginada hissedilebilen kitle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İştahsızlık, kilo kaybı, yorgunluk, kasık bölgesinde ve bacaklarda ağrı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gibi belirtiler görülebilir….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 rot="20360400">
            <a:off x="5315400" y="1868760"/>
            <a:ext cx="3562560" cy="1095120"/>
          </a:xfrm>
          <a:prstGeom prst="rect">
            <a:avLst/>
          </a:prstGeom>
          <a:solidFill>
            <a:schemeClr val="bg1"/>
          </a:solidFill>
          <a:ln w="7632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tr-TR" sz="6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DİKKAT!</a:t>
            </a:r>
            <a:endParaRPr b="0" lang="tr-TR" sz="6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 rot="864600">
            <a:off x="5738040" y="3541320"/>
            <a:ext cx="2807640" cy="2833200"/>
          </a:xfrm>
          <a:prstGeom prst="rect">
            <a:avLst/>
          </a:prstGeom>
          <a:solidFill>
            <a:schemeClr val="bg1"/>
          </a:solidFill>
          <a:ln w="7632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tr-T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 belirtiler ancak kanser ileri aşamalara ulaştığında ortaya çıkar!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tr-T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Rahim ağzı kanseri çoğunlukla hiçbir belirti vermeden ilerler!</a:t>
            </a: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Kanser Taraması Nedir?</a:t>
            </a:r>
            <a:endParaRPr b="0" lang="tr-T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140000" y="1845000"/>
            <a:ext cx="4474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Bazı kanser türleri için, kanser henüz bir belirti vermeden</a:t>
            </a:r>
            <a:r>
              <a:rPr b="1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çok erken evrede</a:t>
            </a: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hatta henüz oluşum aşamasında iken tespitini sağlayan testler vardır.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</a:t>
            </a: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taranabilen bu kanserlerdendir.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Düzenli tarama yaptırıldığı taktirde rahim ağzı kanserini </a:t>
            </a:r>
            <a:r>
              <a:rPr b="1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henüz oluşmadan </a:t>
            </a: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tespit etmek ve basit yöntemlerle tedavisini sağlamak mümkündür.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323640" y="1917000"/>
            <a:ext cx="3360600" cy="4319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971640" y="26064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Taraması Nasıl Yapılır?</a:t>
            </a:r>
            <a:endParaRPr b="0" lang="tr-T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1600200"/>
            <a:ext cx="4186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taraması için jinekolojik muayene esnasında rahim ağzından bir fırça ile </a:t>
            </a:r>
            <a:r>
              <a:rPr b="1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sürüntü</a:t>
            </a: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alınır.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 işlem </a:t>
            </a:r>
            <a:r>
              <a:rPr b="1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ağrısız</a:t>
            </a: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b="1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acısız</a:t>
            </a: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ve kolay bir işlem olup yaklaşık </a:t>
            </a:r>
            <a:r>
              <a:rPr b="1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 saniye </a:t>
            </a:r>
            <a:r>
              <a:rPr b="0" lang="tr-T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sürer.</a:t>
            </a: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b="0" lang="tr-T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5148000" y="1917000"/>
            <a:ext cx="3578400" cy="3815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55640" y="116640"/>
            <a:ext cx="8444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tr-T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Taramasında Neye Bakılır?</a:t>
            </a:r>
            <a:endParaRPr b="0" lang="tr-T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3564000" y="1628640"/>
            <a:ext cx="512208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kanseri taramalarında iki yöntem vardır:</a:t>
            </a:r>
            <a:endParaRPr b="0" lang="tr-T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1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Pap-smear: </a:t>
            </a: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hücrelerinin kansere dönüşüm gösterip göstermediği araştırılır.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1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HPV-DNA: </a:t>
            </a:r>
            <a:r>
              <a:rPr b="0" lang="tr-T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Rahim ağzı hücrelerinde kansere yol açabilecek HPV virüsünün bulunup bulunmadığı araştırılır</a:t>
            </a:r>
            <a:endParaRPr b="0" lang="tr-T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rcRect l="19783" t="0" r="24773" b="14327"/>
          <a:stretch/>
        </p:blipFill>
        <p:spPr>
          <a:xfrm>
            <a:off x="611640" y="1461600"/>
            <a:ext cx="2303640" cy="2254680"/>
          </a:xfrm>
          <a:prstGeom prst="rect">
            <a:avLst/>
          </a:prstGeom>
          <a:ln w="63360">
            <a:solidFill>
              <a:schemeClr val="accent5">
                <a:lumMod val="60000"/>
                <a:lumOff val="40000"/>
              </a:schemeClr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0" name="Picture 4" descr=""/>
          <p:cNvPicPr/>
          <p:nvPr/>
        </p:nvPicPr>
        <p:blipFill>
          <a:blip r:embed="rId2"/>
          <a:stretch/>
        </p:blipFill>
        <p:spPr>
          <a:xfrm>
            <a:off x="585360" y="4077000"/>
            <a:ext cx="2303640" cy="2303640"/>
          </a:xfrm>
          <a:prstGeom prst="rect">
            <a:avLst/>
          </a:prstGeom>
          <a:ln w="63360">
            <a:solidFill>
              <a:schemeClr val="accent5">
                <a:lumMod val="60000"/>
                <a:lumOff val="40000"/>
              </a:schemeClr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Application>LibreOffice/5.3.2.2$Windows_x86 LibreOffice_project/6cd4f1ef626f15116896b1d8e1398b56da0d0ee1</Application>
  <Words>785</Words>
  <Paragraphs>99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2013-04-25T12:52:38Z</dcterms:created>
  <dc:creator>ilkay.ozkurt</dc:creator>
  <dc:description/>
  <dc:language>tr-TR</dc:language>
  <cp:lastModifiedBy>Hulya Altunal</cp:lastModifiedBy>
  <dcterms:modified xsi:type="dcterms:W3CDTF">2016-05-04T11:26:06Z</dcterms:modified>
  <cp:revision>352</cp:revision>
  <dc:subject/>
  <dc:title>Slayt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Ekran Gösterisi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